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6"/>
  </p:notesMasterIdLst>
  <p:sldIdLst>
    <p:sldId id="257"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6C402-8D83-42CA-B53E-1C22C57A6D72}" type="datetimeFigureOut">
              <a:rPr lang="en-US" smtClean="0"/>
              <a:t>5/11/2011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6CC84-F22C-41D6-918C-62DA63FD3121}" type="slidenum">
              <a:rPr lang="en-US" smtClean="0"/>
              <a:t>‹#›</a:t>
            </a:fld>
            <a:endParaRPr lang="en-US" dirty="0"/>
          </a:p>
        </p:txBody>
      </p:sp>
    </p:spTree>
    <p:extLst>
      <p:ext uri="{BB962C8B-B14F-4D97-AF65-F5344CB8AC3E}">
        <p14:creationId xmlns:p14="http://schemas.microsoft.com/office/powerpoint/2010/main" val="30990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5/11/2011 6:15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5/11/2011 6:15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27587-B9CE-4049-9AD4-8F51C9647039}" type="slidenum">
              <a:rPr lang="en-US"/>
              <a:pPr/>
              <a:t>24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5/11/2011 6:15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CEF176-C715-4DC7-852D-809529CAF10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CEF176-C715-4DC7-852D-809529CAF10E}"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CEF176-C715-4DC7-852D-809529CAF10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1F895-415A-4A54-9471-49C3F206682C}" type="slidenum">
              <a:rPr lang="en-US"/>
              <a:pPr/>
              <a:t>5</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CEF176-C715-4DC7-852D-809529CAF10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533400"/>
            <a:ext cx="7010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838200" y="6324600"/>
            <a:ext cx="1905000" cy="45720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276600" y="6324600"/>
            <a:ext cx="2895600" cy="457200"/>
          </a:xfrm>
          <a:prstGeom prst="rect">
            <a:avLst/>
          </a:prstGeom>
        </p:spPr>
        <p:txBody>
          <a:bodyPr/>
          <a:lstStyle>
            <a:lvl1pPr>
              <a:defRPr/>
            </a:lvl1pPr>
          </a:lstStyle>
          <a:p>
            <a:r>
              <a:rPr lang="en-US" dirty="0"/>
              <a:t>Property of the HOME Society </a:t>
            </a:r>
          </a:p>
        </p:txBody>
      </p:sp>
      <p:sp>
        <p:nvSpPr>
          <p:cNvPr id="5" name="Slide Number Placeholder 4"/>
          <p:cNvSpPr>
            <a:spLocks noGrp="1"/>
          </p:cNvSpPr>
          <p:nvPr>
            <p:ph type="sldNum" sz="quarter" idx="12"/>
          </p:nvPr>
        </p:nvSpPr>
        <p:spPr>
          <a:xfrm>
            <a:off x="6705600" y="6324600"/>
            <a:ext cx="1905000" cy="457200"/>
          </a:xfrm>
          <a:prstGeom prst="rect">
            <a:avLst/>
          </a:prstGeom>
        </p:spPr>
        <p:txBody>
          <a:bodyPr/>
          <a:lstStyle>
            <a:lvl1pPr>
              <a:defRPr/>
            </a:lvl1pPr>
          </a:lstStyle>
          <a:p>
            <a:fld id="{0082DE15-F45D-48B0-AA20-42541FD4704B}" type="slidenum">
              <a:rPr lang="en-US"/>
              <a:pPr/>
              <a:t>‹#›</a:t>
            </a:fld>
            <a:endParaRPr lang="en-US" dirty="0"/>
          </a:p>
        </p:txBody>
      </p:sp>
    </p:spTree>
    <p:extLst>
      <p:ext uri="{BB962C8B-B14F-4D97-AF65-F5344CB8AC3E}">
        <p14:creationId xmlns:p14="http://schemas.microsoft.com/office/powerpoint/2010/main" val="144095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hyperlink" Target="http://www.wesurvived.info/"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file:///C:\Users\Cam\Desktop\Kansas\Milan%20and%20Tasha.mov"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A%20Credo%20For%20Support%20(People%201st%20version).mp4"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620688"/>
            <a:ext cx="6529785" cy="1523495"/>
          </a:xfrm>
        </p:spPr>
        <p:txBody>
          <a:bodyPr/>
          <a:lstStyle/>
          <a:p>
            <a:r>
              <a:rPr lang="en-US" dirty="0" smtClean="0"/>
              <a:t>Canadian perspective</a:t>
            </a:r>
            <a:br>
              <a:rPr lang="en-US" dirty="0" smtClean="0"/>
            </a:br>
            <a:r>
              <a:rPr lang="en-US" sz="4400" dirty="0" smtClean="0"/>
              <a:t>The HOME Society</a:t>
            </a:r>
            <a:endParaRPr lang="en-US" dirty="0"/>
          </a:p>
        </p:txBody>
      </p:sp>
      <p:sp>
        <p:nvSpPr>
          <p:cNvPr id="3" name="Subtitle 2"/>
          <p:cNvSpPr>
            <a:spLocks noGrp="1"/>
          </p:cNvSpPr>
          <p:nvPr>
            <p:ph type="subTitle" idx="1"/>
          </p:nvPr>
        </p:nvSpPr>
        <p:spPr>
          <a:xfrm>
            <a:off x="539552" y="2276872"/>
            <a:ext cx="8064896" cy="4392488"/>
          </a:xfrm>
        </p:spPr>
        <p:txBody>
          <a:bodyPr>
            <a:normAutofit fontScale="85000" lnSpcReduction="20000"/>
          </a:bodyPr>
          <a:lstStyle/>
          <a:p>
            <a:r>
              <a:rPr lang="en-US" sz="3600" dirty="0" smtClean="0">
                <a:solidFill>
                  <a:schemeClr val="tx2"/>
                </a:solidFill>
                <a:effectLst>
                  <a:outerShdw blurRad="38100" dist="38100" dir="2700000" algn="tl">
                    <a:srgbClr val="000000">
                      <a:alpha val="43137"/>
                    </a:srgbClr>
                  </a:outerShdw>
                </a:effectLst>
              </a:rPr>
              <a:t>Developing Relationships</a:t>
            </a:r>
          </a:p>
          <a:p>
            <a:pPr marL="457200" lvl="0" indent="-457200">
              <a:buFont typeface="Arial" pitchFamily="34" charset="0"/>
              <a:buChar char="•"/>
            </a:pPr>
            <a:r>
              <a:rPr lang="en-US" b="1" dirty="0"/>
              <a:t>Unconditional love </a:t>
            </a:r>
            <a:r>
              <a:rPr lang="en-US" b="1" dirty="0" smtClean="0"/>
              <a:t>is the </a:t>
            </a:r>
            <a:r>
              <a:rPr lang="en-US" b="1" dirty="0"/>
              <a:t>central care giving and cultural phenomenon required in care giving: </a:t>
            </a:r>
            <a:r>
              <a:rPr lang="en-US" dirty="0"/>
              <a:t>Each person’s circle of caring, program, or supportive </a:t>
            </a:r>
            <a:r>
              <a:rPr lang="en-US" dirty="0" smtClean="0"/>
              <a:t>intervention should be measured against the standard for the on-going expression of unconditional love. Love is defined as acceptance of the person, respect for him/her, the desire to nurture and the act of nurturing when troubled, the on-going expression of love, honor, and respect through all care giving presence, words, and deeds. Love </a:t>
            </a:r>
            <a:r>
              <a:rPr lang="en-US" dirty="0"/>
              <a:t>given unconditionally is its expression during good moments and difficult ones. However, if it is </a:t>
            </a:r>
            <a:r>
              <a:rPr lang="en-US" dirty="0" smtClean="0"/>
              <a:t>not </a:t>
            </a:r>
            <a:r>
              <a:rPr lang="en-US" dirty="0"/>
              <a:t>given during good moments, it will have no meaning during hard ones. </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764704"/>
            <a:ext cx="1295803" cy="1180423"/>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D9CF4CBB-9418-40C5-AE80-37DC5E04B130}" type="slidenum">
              <a:rPr lang="en-US"/>
              <a:pPr/>
              <a:t>10</a:t>
            </a:fld>
            <a:endParaRPr lang="en-US"/>
          </a:p>
        </p:txBody>
      </p:sp>
      <p:sp>
        <p:nvSpPr>
          <p:cNvPr id="9218" name="Rectangle 2"/>
          <p:cNvSpPr>
            <a:spLocks noGrp="1" noChangeArrowheads="1"/>
          </p:cNvSpPr>
          <p:nvPr>
            <p:ph type="title"/>
          </p:nvPr>
        </p:nvSpPr>
        <p:spPr>
          <a:xfrm>
            <a:off x="1676400" y="533400"/>
            <a:ext cx="3352800" cy="683264"/>
          </a:xfrm>
        </p:spPr>
        <p:txBody>
          <a:bodyPr/>
          <a:lstStyle/>
          <a:p>
            <a:pPr algn="l"/>
            <a:r>
              <a:rPr lang="en-US" b="1" dirty="0">
                <a:latin typeface="AdLib BT" pitchFamily="82" charset="0"/>
              </a:rPr>
              <a:t>First Nations</a:t>
            </a:r>
            <a:r>
              <a:rPr lang="en-US" dirty="0">
                <a:latin typeface="AdLib BT" pitchFamily="82" charset="0"/>
              </a:rPr>
              <a:t>…</a:t>
            </a:r>
          </a:p>
        </p:txBody>
      </p:sp>
      <p:sp>
        <p:nvSpPr>
          <p:cNvPr id="9219" name="Rectangle 3"/>
          <p:cNvSpPr>
            <a:spLocks noGrp="1" noChangeArrowheads="1"/>
          </p:cNvSpPr>
          <p:nvPr>
            <p:ph type="body" idx="1"/>
          </p:nvPr>
        </p:nvSpPr>
        <p:spPr>
          <a:xfrm>
            <a:off x="381000" y="2708920"/>
            <a:ext cx="8382000" cy="2880789"/>
          </a:xfrm>
        </p:spPr>
        <p:txBody>
          <a:bodyPr/>
          <a:lstStyle/>
          <a:p>
            <a:r>
              <a:rPr lang="en-US" sz="2400" dirty="0">
                <a:latin typeface="Arial" charset="0"/>
              </a:rPr>
              <a:t>We have had First Nations Elders and Sun Dancers working with HOMES Caregivers and the people we serve.</a:t>
            </a:r>
          </a:p>
          <a:p>
            <a:r>
              <a:rPr lang="en-US" sz="2400" dirty="0">
                <a:latin typeface="Arial" charset="0"/>
              </a:rPr>
              <a:t>We have a dozen First Nations women and men giving care and support.</a:t>
            </a:r>
          </a:p>
          <a:p>
            <a:r>
              <a:rPr lang="en-US" sz="2400" dirty="0">
                <a:latin typeface="Arial" charset="0"/>
              </a:rPr>
              <a:t>We have been blessed with Traditional Ceremonies that include the Pipe, Sweats, Drumming and Healing Circles.</a:t>
            </a:r>
          </a:p>
          <a:p>
            <a:r>
              <a:rPr lang="en-US" sz="2400" i="1" dirty="0">
                <a:solidFill>
                  <a:srgbClr val="993300"/>
                </a:solidFill>
                <a:latin typeface="Arial" charset="0"/>
              </a:rPr>
              <a:t>“</a:t>
            </a:r>
            <a:r>
              <a:rPr lang="en-US" sz="2400" i="1" dirty="0">
                <a:solidFill>
                  <a:schemeClr val="tx2">
                    <a:lumMod val="75000"/>
                  </a:schemeClr>
                </a:solidFill>
                <a:latin typeface="Arial" charset="0"/>
              </a:rPr>
              <a:t>The journey from the head to the heart takes time, effort and, loving support” Elder Bette</a:t>
            </a:r>
          </a:p>
        </p:txBody>
      </p:sp>
      <p:pic>
        <p:nvPicPr>
          <p:cNvPr id="9220" name="Picture 4" descr="focuspic"/>
          <p:cNvPicPr>
            <a:picLocks noChangeAspect="1" noChangeArrowheads="1"/>
          </p:cNvPicPr>
          <p:nvPr/>
        </p:nvPicPr>
        <p:blipFill>
          <a:blip r:embed="rId3" cstate="print"/>
          <a:srcRect/>
          <a:stretch>
            <a:fillRect/>
          </a:stretch>
        </p:blipFill>
        <p:spPr bwMode="auto">
          <a:xfrm>
            <a:off x="5105399" y="304800"/>
            <a:ext cx="2906057" cy="2332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76465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BDBBB92D-DE26-4888-ACE6-0C6D39838241}" type="slidenum">
              <a:rPr lang="en-US"/>
              <a:pPr/>
              <a:t>11</a:t>
            </a:fld>
            <a:endParaRPr lang="en-US"/>
          </a:p>
        </p:txBody>
      </p:sp>
      <p:sp>
        <p:nvSpPr>
          <p:cNvPr id="10242" name="Rectangle 2"/>
          <p:cNvSpPr>
            <a:spLocks noGrp="1" noChangeArrowheads="1"/>
          </p:cNvSpPr>
          <p:nvPr>
            <p:ph type="title"/>
          </p:nvPr>
        </p:nvSpPr>
        <p:spPr>
          <a:xfrm>
            <a:off x="914400" y="381000"/>
            <a:ext cx="7467600" cy="569387"/>
          </a:xfrm>
        </p:spPr>
        <p:txBody>
          <a:bodyPr/>
          <a:lstStyle/>
          <a:p>
            <a:pPr algn="r"/>
            <a:r>
              <a:rPr lang="en-US" sz="4000" b="1" dirty="0">
                <a:latin typeface="AdLib BT" pitchFamily="82" charset="0"/>
              </a:rPr>
              <a:t>Gentle Teaching International</a:t>
            </a:r>
          </a:p>
        </p:txBody>
      </p:sp>
      <p:sp>
        <p:nvSpPr>
          <p:cNvPr id="10243" name="Rectangle 3"/>
          <p:cNvSpPr>
            <a:spLocks noGrp="1" noChangeArrowheads="1"/>
          </p:cNvSpPr>
          <p:nvPr>
            <p:ph type="body" idx="1"/>
          </p:nvPr>
        </p:nvSpPr>
        <p:spPr>
          <a:xfrm>
            <a:off x="990600" y="3200400"/>
            <a:ext cx="7010400" cy="2895600"/>
          </a:xfrm>
        </p:spPr>
        <p:txBody>
          <a:bodyPr/>
          <a:lstStyle/>
          <a:p>
            <a:r>
              <a:rPr lang="en-US" sz="2400">
                <a:latin typeface="Arial" charset="0"/>
              </a:rPr>
              <a:t>We are the home of GTI - Gentle Teaching International</a:t>
            </a:r>
          </a:p>
          <a:p>
            <a:r>
              <a:rPr lang="en-US" sz="2400">
                <a:latin typeface="Arial" charset="0"/>
              </a:rPr>
              <a:t>We have visitors from throughout the world looking at our homes and sharing our learning</a:t>
            </a:r>
          </a:p>
          <a:p>
            <a:r>
              <a:rPr lang="en-US" sz="2400">
                <a:latin typeface="Arial" charset="0"/>
              </a:rPr>
              <a:t>We are mentored by John McGee</a:t>
            </a:r>
          </a:p>
          <a:p>
            <a:r>
              <a:rPr lang="en-US" sz="2400">
                <a:latin typeface="Arial" charset="0"/>
              </a:rPr>
              <a:t>The goal of Gentle Teaching is companionship</a:t>
            </a:r>
          </a:p>
        </p:txBody>
      </p:sp>
      <p:pic>
        <p:nvPicPr>
          <p:cNvPr id="10244" name="Picture 4" descr="19"/>
          <p:cNvPicPr>
            <a:picLocks noChangeAspect="1" noChangeArrowheads="1"/>
          </p:cNvPicPr>
          <p:nvPr/>
        </p:nvPicPr>
        <p:blipFill>
          <a:blip r:embed="rId3" cstate="print"/>
          <a:srcRect/>
          <a:stretch>
            <a:fillRect/>
          </a:stretch>
        </p:blipFill>
        <p:spPr bwMode="auto">
          <a:xfrm>
            <a:off x="1371600" y="1447800"/>
            <a:ext cx="6467475" cy="1355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44301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82F33876-C830-4A02-A191-F74A5D49BAC0}" type="slidenum">
              <a:rPr lang="en-US"/>
              <a:pPr/>
              <a:t>12</a:t>
            </a:fld>
            <a:endParaRPr lang="en-US"/>
          </a:p>
        </p:txBody>
      </p:sp>
      <p:sp>
        <p:nvSpPr>
          <p:cNvPr id="30722" name="Rectangle 2"/>
          <p:cNvSpPr>
            <a:spLocks noGrp="1" noChangeArrowheads="1"/>
          </p:cNvSpPr>
          <p:nvPr>
            <p:ph type="title"/>
          </p:nvPr>
        </p:nvSpPr>
        <p:spPr>
          <a:xfrm>
            <a:off x="1219200" y="533400"/>
            <a:ext cx="5943600" cy="626325"/>
          </a:xfrm>
        </p:spPr>
        <p:txBody>
          <a:bodyPr/>
          <a:lstStyle/>
          <a:p>
            <a:pPr algn="r"/>
            <a:r>
              <a:rPr lang="en-US" sz="4400" b="1" dirty="0">
                <a:latin typeface="AdLib BT" pitchFamily="82" charset="0"/>
              </a:rPr>
              <a:t>Psychiatric support</a:t>
            </a:r>
          </a:p>
        </p:txBody>
      </p:sp>
      <p:sp>
        <p:nvSpPr>
          <p:cNvPr id="30723" name="Rectangle 3"/>
          <p:cNvSpPr>
            <a:spLocks noGrp="1" noChangeArrowheads="1"/>
          </p:cNvSpPr>
          <p:nvPr>
            <p:ph type="body" idx="1"/>
          </p:nvPr>
        </p:nvSpPr>
        <p:spPr>
          <a:xfrm>
            <a:off x="1219200" y="1828800"/>
            <a:ext cx="4343400" cy="4419600"/>
          </a:xfrm>
        </p:spPr>
        <p:txBody>
          <a:bodyPr/>
          <a:lstStyle/>
          <a:p>
            <a:pPr>
              <a:lnSpc>
                <a:spcPct val="90000"/>
              </a:lnSpc>
            </a:pPr>
            <a:r>
              <a:rPr lang="en-US" sz="2400">
                <a:latin typeface="Arial" charset="0"/>
              </a:rPr>
              <a:t>Most of the men and women we support have a dual diagnosis</a:t>
            </a:r>
          </a:p>
          <a:p>
            <a:pPr>
              <a:lnSpc>
                <a:spcPct val="90000"/>
              </a:lnSpc>
            </a:pPr>
            <a:r>
              <a:rPr lang="en-US" sz="2400">
                <a:latin typeface="Arial" charset="0"/>
              </a:rPr>
              <a:t>We contract for both psychiatric and psychology support. Both are in house.</a:t>
            </a:r>
          </a:p>
          <a:p>
            <a:pPr>
              <a:lnSpc>
                <a:spcPct val="90000"/>
              </a:lnSpc>
            </a:pPr>
            <a:r>
              <a:rPr lang="en-US" sz="2400">
                <a:latin typeface="Arial" charset="0"/>
              </a:rPr>
              <a:t>We have good individualized protocols with both Abbotsford and Langley Hospitals/Psychiatric Police and Forensic units</a:t>
            </a:r>
            <a:r>
              <a:rPr lang="en-US" sz="2400"/>
              <a:t> </a:t>
            </a:r>
          </a:p>
        </p:txBody>
      </p:sp>
      <p:pic>
        <p:nvPicPr>
          <p:cNvPr id="30724" name="Picture 4" descr="h11"/>
          <p:cNvPicPr>
            <a:picLocks noChangeAspect="1" noChangeArrowheads="1"/>
          </p:cNvPicPr>
          <p:nvPr/>
        </p:nvPicPr>
        <p:blipFill>
          <a:blip r:embed="rId3" cstate="print"/>
          <a:srcRect/>
          <a:stretch>
            <a:fillRect/>
          </a:stretch>
        </p:blipFill>
        <p:spPr bwMode="auto">
          <a:xfrm>
            <a:off x="5873750" y="1752600"/>
            <a:ext cx="2846388"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485326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F6FFF99B-CF3B-408D-9E13-F8C29E544E7F}" type="slidenum">
              <a:rPr lang="en-US"/>
              <a:pPr/>
              <a:t>13</a:t>
            </a:fld>
            <a:endParaRPr lang="en-US"/>
          </a:p>
        </p:txBody>
      </p:sp>
      <p:sp>
        <p:nvSpPr>
          <p:cNvPr id="31746" name="Rectangle 2"/>
          <p:cNvSpPr>
            <a:spLocks noGrp="1" noChangeArrowheads="1"/>
          </p:cNvSpPr>
          <p:nvPr>
            <p:ph type="title"/>
          </p:nvPr>
        </p:nvSpPr>
        <p:spPr/>
        <p:txBody>
          <a:bodyPr/>
          <a:lstStyle/>
          <a:p>
            <a:r>
              <a:rPr lang="en-US" sz="4000" b="1">
                <a:latin typeface="AdLib BT" pitchFamily="82" charset="0"/>
              </a:rPr>
              <a:t>Quick Response Teams</a:t>
            </a:r>
          </a:p>
        </p:txBody>
      </p:sp>
      <p:sp>
        <p:nvSpPr>
          <p:cNvPr id="31747" name="Rectangle 3"/>
          <p:cNvSpPr>
            <a:spLocks noGrp="1" noChangeArrowheads="1"/>
          </p:cNvSpPr>
          <p:nvPr>
            <p:ph type="body" idx="1"/>
          </p:nvPr>
        </p:nvSpPr>
        <p:spPr>
          <a:xfrm>
            <a:off x="990600" y="3657600"/>
            <a:ext cx="7391400" cy="2819400"/>
          </a:xfrm>
        </p:spPr>
        <p:txBody>
          <a:bodyPr/>
          <a:lstStyle/>
          <a:p>
            <a:pPr>
              <a:lnSpc>
                <a:spcPct val="80000"/>
              </a:lnSpc>
            </a:pPr>
            <a:r>
              <a:rPr lang="en-US" sz="2000">
                <a:latin typeface="Arial" charset="0"/>
              </a:rPr>
              <a:t>We surround those individuals who will need quick response with a team of care givers prepared to act quickly. This team includes care givers, supervisors, co-coordinators and managers.</a:t>
            </a:r>
          </a:p>
          <a:p>
            <a:pPr>
              <a:lnSpc>
                <a:spcPct val="80000"/>
              </a:lnSpc>
            </a:pPr>
            <a:r>
              <a:rPr lang="en-US" sz="2000">
                <a:latin typeface="Arial" charset="0"/>
              </a:rPr>
              <a:t>This team may relieve each other numerous times in a day. </a:t>
            </a:r>
          </a:p>
          <a:p>
            <a:pPr>
              <a:lnSpc>
                <a:spcPct val="80000"/>
              </a:lnSpc>
            </a:pPr>
            <a:r>
              <a:rPr lang="en-US" sz="2000">
                <a:latin typeface="Arial" charset="0"/>
              </a:rPr>
              <a:t>The team members act as companions even in the middle of a crisis.</a:t>
            </a:r>
          </a:p>
          <a:p>
            <a:pPr>
              <a:lnSpc>
                <a:spcPct val="80000"/>
              </a:lnSpc>
            </a:pPr>
            <a:r>
              <a:rPr lang="en-US" sz="2000">
                <a:latin typeface="Arial" charset="0"/>
              </a:rPr>
              <a:t>All of our Coordinators and the E.D. have emergency respite options in their homes.</a:t>
            </a:r>
          </a:p>
          <a:p>
            <a:pPr>
              <a:lnSpc>
                <a:spcPct val="80000"/>
              </a:lnSpc>
            </a:pPr>
            <a:endParaRPr lang="en-US" sz="2000">
              <a:latin typeface="Arial" charset="0"/>
            </a:endParaRPr>
          </a:p>
        </p:txBody>
      </p:sp>
      <p:pic>
        <p:nvPicPr>
          <p:cNvPr id="31748" name="Picture 4" descr="05"/>
          <p:cNvPicPr>
            <a:picLocks noChangeAspect="1" noChangeArrowheads="1"/>
          </p:cNvPicPr>
          <p:nvPr/>
        </p:nvPicPr>
        <p:blipFill>
          <a:blip r:embed="rId3" cstate="print"/>
          <a:srcRect/>
          <a:stretch>
            <a:fillRect/>
          </a:stretch>
        </p:blipFill>
        <p:spPr bwMode="auto">
          <a:xfrm>
            <a:off x="1143000" y="1676400"/>
            <a:ext cx="7229475" cy="1514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81688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05600" y="6324600"/>
            <a:ext cx="1905000" cy="457200"/>
          </a:xfrm>
          <a:prstGeom prst="rect">
            <a:avLst/>
          </a:prstGeom>
        </p:spPr>
        <p:txBody>
          <a:bodyPr/>
          <a:lstStyle/>
          <a:p>
            <a:fld id="{EDF5C58A-FE90-4132-8D20-C3E5A9FDE244}" type="slidenum">
              <a:rPr lang="en-US"/>
              <a:pPr/>
              <a:t>14</a:t>
            </a:fld>
            <a:endParaRPr lang="en-US"/>
          </a:p>
        </p:txBody>
      </p:sp>
      <p:sp>
        <p:nvSpPr>
          <p:cNvPr id="33794" name="Rectangle 2"/>
          <p:cNvSpPr>
            <a:spLocks noGrp="1" noChangeArrowheads="1"/>
          </p:cNvSpPr>
          <p:nvPr>
            <p:ph type="title"/>
          </p:nvPr>
        </p:nvSpPr>
        <p:spPr/>
        <p:txBody>
          <a:bodyPr/>
          <a:lstStyle/>
          <a:p>
            <a:r>
              <a:rPr lang="en-US" b="1">
                <a:latin typeface="AdLib BT" pitchFamily="82" charset="0"/>
              </a:rPr>
              <a:t>Reasons for Referrals</a:t>
            </a:r>
          </a:p>
        </p:txBody>
      </p:sp>
      <p:sp>
        <p:nvSpPr>
          <p:cNvPr id="33795" name="Rectangle 3"/>
          <p:cNvSpPr>
            <a:spLocks noGrp="1" noChangeArrowheads="1"/>
          </p:cNvSpPr>
          <p:nvPr>
            <p:ph type="body" idx="1"/>
          </p:nvPr>
        </p:nvSpPr>
        <p:spPr>
          <a:xfrm>
            <a:off x="457200" y="1600200"/>
            <a:ext cx="8458200" cy="4530725"/>
          </a:xfrm>
        </p:spPr>
        <p:txBody>
          <a:bodyPr/>
          <a:lstStyle/>
          <a:p>
            <a:r>
              <a:rPr lang="en-US" sz="2800">
                <a:latin typeface="Arial" charset="0"/>
              </a:rPr>
              <a:t>Closing Institution - Last 16 @Woodlands</a:t>
            </a:r>
          </a:p>
          <a:p>
            <a:r>
              <a:rPr lang="en-US" sz="2800">
                <a:latin typeface="Arial" charset="0"/>
              </a:rPr>
              <a:t>Repeated failed placements</a:t>
            </a:r>
          </a:p>
          <a:p>
            <a:r>
              <a:rPr lang="en-US" sz="2800">
                <a:latin typeface="Arial" charset="0"/>
              </a:rPr>
              <a:t>Emergency placements</a:t>
            </a:r>
          </a:p>
          <a:p>
            <a:r>
              <a:rPr lang="en-US" sz="2800">
                <a:latin typeface="Arial" charset="0"/>
              </a:rPr>
              <a:t>Too violent for Willow</a:t>
            </a:r>
          </a:p>
          <a:p>
            <a:r>
              <a:rPr lang="en-US" sz="2800">
                <a:latin typeface="Arial" charset="0"/>
              </a:rPr>
              <a:t>Willow and Forensic Services referrals</a:t>
            </a:r>
          </a:p>
          <a:p>
            <a:r>
              <a:rPr lang="en-US" sz="2800">
                <a:latin typeface="Arial" charset="0"/>
              </a:rPr>
              <a:t>Rotating homes (3-5 year)</a:t>
            </a:r>
          </a:p>
          <a:p>
            <a:r>
              <a:rPr lang="en-US" sz="2800">
                <a:latin typeface="Arial" charset="0"/>
              </a:rPr>
              <a:t>Family initiated</a:t>
            </a:r>
          </a:p>
          <a:p>
            <a:r>
              <a:rPr lang="en-US" sz="2800">
                <a:latin typeface="Arial" charset="0"/>
              </a:rPr>
              <a:t>First Nations - Culture</a:t>
            </a:r>
          </a:p>
        </p:txBody>
      </p:sp>
    </p:spTree>
    <p:extLst>
      <p:ext uri="{BB962C8B-B14F-4D97-AF65-F5344CB8AC3E}">
        <p14:creationId xmlns:p14="http://schemas.microsoft.com/office/powerpoint/2010/main" val="30366242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5D0C7C75-B24E-46BA-B7CF-465E3ADBA673}" type="slidenum">
              <a:rPr lang="en-US"/>
              <a:pPr/>
              <a:t>15</a:t>
            </a:fld>
            <a:endParaRPr lang="en-US"/>
          </a:p>
        </p:txBody>
      </p:sp>
      <p:sp>
        <p:nvSpPr>
          <p:cNvPr id="34818" name="Rectangle 2"/>
          <p:cNvSpPr>
            <a:spLocks noGrp="1" noChangeArrowheads="1"/>
          </p:cNvSpPr>
          <p:nvPr>
            <p:ph type="title"/>
          </p:nvPr>
        </p:nvSpPr>
        <p:spPr>
          <a:xfrm>
            <a:off x="1219200" y="304800"/>
            <a:ext cx="4343400" cy="626325"/>
          </a:xfrm>
        </p:spPr>
        <p:txBody>
          <a:bodyPr/>
          <a:lstStyle/>
          <a:p>
            <a:r>
              <a:rPr lang="en-US" sz="4400" b="1" dirty="0">
                <a:latin typeface="AdLib BT" pitchFamily="82" charset="0"/>
              </a:rPr>
              <a:t>HOMES </a:t>
            </a:r>
            <a:r>
              <a:rPr lang="en-US" sz="4400" b="1" dirty="0" smtClean="0">
                <a:latin typeface="AdLib BT" pitchFamily="82" charset="0"/>
              </a:rPr>
              <a:t> Family</a:t>
            </a:r>
            <a:endParaRPr lang="en-US" sz="4400" b="1" dirty="0">
              <a:latin typeface="AdLib BT" pitchFamily="82" charset="0"/>
            </a:endParaRPr>
          </a:p>
        </p:txBody>
      </p:sp>
      <p:sp>
        <p:nvSpPr>
          <p:cNvPr id="34819" name="Rectangle 3"/>
          <p:cNvSpPr>
            <a:spLocks noGrp="1" noChangeArrowheads="1"/>
          </p:cNvSpPr>
          <p:nvPr>
            <p:ph type="body" idx="1"/>
          </p:nvPr>
        </p:nvSpPr>
        <p:spPr>
          <a:xfrm>
            <a:off x="914400" y="2362200"/>
            <a:ext cx="7543800" cy="3875112"/>
          </a:xfrm>
        </p:spPr>
        <p:txBody>
          <a:bodyPr/>
          <a:lstStyle/>
          <a:p>
            <a:pPr>
              <a:lnSpc>
                <a:spcPct val="90000"/>
              </a:lnSpc>
            </a:pPr>
            <a:r>
              <a:rPr lang="en-US" sz="2400" dirty="0">
                <a:latin typeface="Arial" charset="0"/>
              </a:rPr>
              <a:t>Circle of support for HOMES</a:t>
            </a:r>
          </a:p>
          <a:p>
            <a:pPr lvl="1">
              <a:lnSpc>
                <a:spcPct val="90000"/>
              </a:lnSpc>
            </a:pPr>
            <a:r>
              <a:rPr lang="en-US" sz="2400" dirty="0">
                <a:latin typeface="Arial" charset="0"/>
              </a:rPr>
              <a:t> Mentored agencies </a:t>
            </a:r>
          </a:p>
          <a:p>
            <a:pPr lvl="1">
              <a:lnSpc>
                <a:spcPct val="90000"/>
              </a:lnSpc>
            </a:pPr>
            <a:r>
              <a:rPr lang="en-US" sz="2400" dirty="0">
                <a:latin typeface="Arial" charset="0"/>
              </a:rPr>
              <a:t> Gentle Teaching International</a:t>
            </a:r>
          </a:p>
          <a:p>
            <a:pPr>
              <a:lnSpc>
                <a:spcPct val="90000"/>
              </a:lnSpc>
            </a:pPr>
            <a:r>
              <a:rPr lang="en-US" sz="2400" dirty="0">
                <a:latin typeface="Arial" charset="0"/>
              </a:rPr>
              <a:t> Flow </a:t>
            </a:r>
          </a:p>
          <a:p>
            <a:pPr lvl="1">
              <a:lnSpc>
                <a:spcPct val="90000"/>
              </a:lnSpc>
            </a:pPr>
            <a:r>
              <a:rPr lang="en-US" sz="2400" dirty="0">
                <a:latin typeface="Arial" charset="0"/>
              </a:rPr>
              <a:t>One or two person home</a:t>
            </a:r>
          </a:p>
          <a:p>
            <a:pPr lvl="1">
              <a:lnSpc>
                <a:spcPct val="90000"/>
              </a:lnSpc>
            </a:pPr>
            <a:r>
              <a:rPr lang="en-US" sz="2400" dirty="0">
                <a:latin typeface="Arial" charset="0"/>
              </a:rPr>
              <a:t>Four or five  person home or</a:t>
            </a:r>
          </a:p>
          <a:p>
            <a:pPr lvl="1">
              <a:lnSpc>
                <a:spcPct val="90000"/>
              </a:lnSpc>
            </a:pPr>
            <a:r>
              <a:rPr lang="en-US" sz="2400" dirty="0">
                <a:latin typeface="Arial" charset="0"/>
              </a:rPr>
              <a:t>Supported Family Care</a:t>
            </a:r>
          </a:p>
          <a:p>
            <a:pPr>
              <a:lnSpc>
                <a:spcPct val="90000"/>
              </a:lnSpc>
            </a:pPr>
            <a:r>
              <a:rPr lang="en-US" sz="2400" b="1" dirty="0">
                <a:latin typeface="Arial" charset="0"/>
              </a:rPr>
              <a:t>Tied together</a:t>
            </a:r>
            <a:r>
              <a:rPr lang="en-US" sz="2400" dirty="0">
                <a:latin typeface="Arial" charset="0"/>
              </a:rPr>
              <a:t> by activities, celebrations and a Welcoming Office where everyone gets a round hugs.</a:t>
            </a:r>
          </a:p>
          <a:p>
            <a:pPr lvl="1">
              <a:lnSpc>
                <a:spcPct val="90000"/>
              </a:lnSpc>
              <a:buFontTx/>
              <a:buNone/>
            </a:pPr>
            <a:endParaRPr lang="en-US" sz="2400" dirty="0">
              <a:latin typeface="Arial" charset="0"/>
            </a:endParaRPr>
          </a:p>
          <a:p>
            <a:pPr>
              <a:lnSpc>
                <a:spcPct val="90000"/>
              </a:lnSpc>
              <a:buFontTx/>
              <a:buNone/>
            </a:pPr>
            <a:endParaRPr lang="en-US" dirty="0" smtClean="0"/>
          </a:p>
          <a:p>
            <a:pPr>
              <a:lnSpc>
                <a:spcPct val="90000"/>
              </a:lnSpc>
              <a:buFontTx/>
              <a:buNone/>
            </a:pPr>
            <a:endParaRPr lang="en-US" dirty="0"/>
          </a:p>
        </p:txBody>
      </p:sp>
      <p:pic>
        <p:nvPicPr>
          <p:cNvPr id="34820" name="Picture 4" descr="training"/>
          <p:cNvPicPr>
            <a:picLocks noChangeAspect="1" noChangeArrowheads="1"/>
          </p:cNvPicPr>
          <p:nvPr/>
        </p:nvPicPr>
        <p:blipFill>
          <a:blip r:embed="rId3" cstate="print"/>
          <a:srcRect/>
          <a:stretch>
            <a:fillRect/>
          </a:stretch>
        </p:blipFill>
        <p:spPr bwMode="auto">
          <a:xfrm rot="1279872">
            <a:off x="5505450" y="728663"/>
            <a:ext cx="2971800" cy="2022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95656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E3E09DE0-F942-46BF-B937-BCEFF5D19D52}" type="slidenum">
              <a:rPr lang="en-US"/>
              <a:pPr/>
              <a:t>16</a:t>
            </a:fld>
            <a:endParaRPr lang="en-US"/>
          </a:p>
        </p:txBody>
      </p:sp>
      <p:pic>
        <p:nvPicPr>
          <p:cNvPr id="8" name="Content Placeholder 7" descr="Capture4.JPG"/>
          <p:cNvPicPr>
            <a:picLocks noGrp="1" noChangeAspect="1"/>
          </p:cNvPicPr>
          <p:nvPr>
            <p:ph idx="1"/>
          </p:nvPr>
        </p:nvPicPr>
        <p:blipFill>
          <a:blip r:embed="rId3" cstate="print"/>
          <a:stretch>
            <a:fillRect/>
          </a:stretch>
        </p:blipFill>
        <p:spPr>
          <a:xfrm>
            <a:off x="272627" y="424680"/>
            <a:ext cx="8606003" cy="5671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950295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B2FE76-FC8F-4F65-AA9A-90237B7B9586}" type="slidenum">
              <a:rPr lang="en-US"/>
              <a:pPr/>
              <a:t>17</a:t>
            </a:fld>
            <a:endParaRPr lang="en-US"/>
          </a:p>
        </p:txBody>
      </p:sp>
      <p:pic>
        <p:nvPicPr>
          <p:cNvPr id="9" name="Content Placeholder 8" descr="Capture5.JPG"/>
          <p:cNvPicPr>
            <a:picLocks noGrp="1" noChangeAspect="1"/>
          </p:cNvPicPr>
          <p:nvPr>
            <p:ph/>
          </p:nvPr>
        </p:nvPicPr>
        <p:blipFill>
          <a:blip r:embed="rId3" cstate="print"/>
          <a:stretch>
            <a:fillRect/>
          </a:stretch>
        </p:blipFill>
        <p:spPr>
          <a:xfrm>
            <a:off x="838200" y="228600"/>
            <a:ext cx="7696200" cy="59919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9992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705600" y="6324600"/>
            <a:ext cx="1905000" cy="457200"/>
          </a:xfrm>
          <a:prstGeom prst="rect">
            <a:avLst/>
          </a:prstGeom>
        </p:spPr>
        <p:txBody>
          <a:bodyPr/>
          <a:lstStyle/>
          <a:p>
            <a:fld id="{CCA30430-485C-4BE1-BD9A-56747D324235}" type="slidenum">
              <a:rPr lang="en-US"/>
              <a:pPr/>
              <a:t>18</a:t>
            </a:fld>
            <a:endParaRPr lang="en-US"/>
          </a:p>
        </p:txBody>
      </p:sp>
      <p:pic>
        <p:nvPicPr>
          <p:cNvPr id="51204" name="Picture 4" descr="gti2005"/>
          <p:cNvPicPr>
            <a:picLocks noChangeAspect="1" noChangeArrowheads="1"/>
          </p:cNvPicPr>
          <p:nvPr/>
        </p:nvPicPr>
        <p:blipFill>
          <a:blip r:embed="rId3" cstate="print"/>
          <a:srcRect/>
          <a:stretch>
            <a:fillRect/>
          </a:stretch>
        </p:blipFill>
        <p:spPr bwMode="auto">
          <a:xfrm rot="-680538">
            <a:off x="457200" y="609600"/>
            <a:ext cx="5029200" cy="3917950"/>
          </a:xfrm>
          <a:prstGeom prst="rect">
            <a:avLst/>
          </a:prstGeom>
          <a:ln>
            <a:noFill/>
          </a:ln>
          <a:effectLst>
            <a:outerShdw blurRad="292100" dist="139700" dir="2700000" algn="tl" rotWithShape="0">
              <a:srgbClr val="333333">
                <a:alpha val="65000"/>
              </a:srgbClr>
            </a:outerShdw>
          </a:effectLst>
        </p:spPr>
      </p:pic>
      <p:pic>
        <p:nvPicPr>
          <p:cNvPr id="51205" name="Picture 5"/>
          <p:cNvPicPr>
            <a:picLocks noChangeAspect="1" noChangeArrowheads="1"/>
          </p:cNvPicPr>
          <p:nvPr/>
        </p:nvPicPr>
        <p:blipFill>
          <a:blip r:embed="rId4" cstate="print"/>
          <a:srcRect/>
          <a:stretch>
            <a:fillRect/>
          </a:stretch>
        </p:blipFill>
        <p:spPr bwMode="auto">
          <a:xfrm rot="949762">
            <a:off x="3200400" y="2590800"/>
            <a:ext cx="5467350" cy="3444875"/>
          </a:xfrm>
          <a:prstGeom prst="rect">
            <a:avLst/>
          </a:prstGeom>
          <a:ln>
            <a:noFill/>
          </a:ln>
          <a:effectLst>
            <a:outerShdw blurRad="292100" dist="139700" dir="2700000" algn="tl" rotWithShape="0">
              <a:srgbClr val="333333">
                <a:alpha val="65000"/>
              </a:srgbClr>
            </a:outerShdw>
          </a:effectLst>
        </p:spPr>
      </p:pic>
      <p:pic>
        <p:nvPicPr>
          <p:cNvPr id="51206" name="Picture 6"/>
          <p:cNvPicPr>
            <a:picLocks noChangeAspect="1" noChangeArrowheads="1"/>
          </p:cNvPicPr>
          <p:nvPr/>
        </p:nvPicPr>
        <p:blipFill>
          <a:blip r:embed="rId5" cstate="print"/>
          <a:srcRect/>
          <a:stretch>
            <a:fillRect/>
          </a:stretch>
        </p:blipFill>
        <p:spPr bwMode="auto">
          <a:xfrm rot="2032451">
            <a:off x="5638800" y="762000"/>
            <a:ext cx="2895600" cy="2101850"/>
          </a:xfrm>
          <a:prstGeom prst="rect">
            <a:avLst/>
          </a:prstGeom>
          <a:ln>
            <a:noFill/>
          </a:ln>
          <a:effectLst>
            <a:outerShdw blurRad="292100" dist="139700" dir="2700000" algn="tl" rotWithShape="0">
              <a:srgbClr val="333333">
                <a:alpha val="65000"/>
              </a:srgbClr>
            </a:outerShdw>
          </a:effectLst>
        </p:spPr>
      </p:pic>
      <p:pic>
        <p:nvPicPr>
          <p:cNvPr id="51207" name="Picture 7"/>
          <p:cNvPicPr>
            <a:picLocks noChangeAspect="1" noChangeArrowheads="1"/>
          </p:cNvPicPr>
          <p:nvPr/>
        </p:nvPicPr>
        <p:blipFill>
          <a:blip r:embed="rId6" cstate="print"/>
          <a:srcRect/>
          <a:stretch>
            <a:fillRect/>
          </a:stretch>
        </p:blipFill>
        <p:spPr bwMode="auto">
          <a:xfrm rot="-1027326">
            <a:off x="533400" y="3886200"/>
            <a:ext cx="3429000" cy="2435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21947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CEA6B818-C5EA-4C0E-A2DB-E6DBB07391E8}" type="slidenum">
              <a:rPr lang="en-US"/>
              <a:pPr/>
              <a:t>19</a:t>
            </a:fld>
            <a:endParaRPr lang="en-US"/>
          </a:p>
        </p:txBody>
      </p:sp>
      <p:sp>
        <p:nvSpPr>
          <p:cNvPr id="41986" name="Rectangle 2"/>
          <p:cNvSpPr>
            <a:spLocks noGrp="1" noChangeArrowheads="1"/>
          </p:cNvSpPr>
          <p:nvPr>
            <p:ph type="title"/>
          </p:nvPr>
        </p:nvSpPr>
        <p:spPr/>
        <p:txBody>
          <a:bodyPr/>
          <a:lstStyle/>
          <a:p>
            <a:r>
              <a:rPr lang="en-US">
                <a:latin typeface="Arial Black" pitchFamily="34" charset="0"/>
              </a:rPr>
              <a:t>A Focus on Change</a:t>
            </a:r>
          </a:p>
        </p:txBody>
      </p:sp>
      <p:sp>
        <p:nvSpPr>
          <p:cNvPr id="41987" name="Rectangle 3"/>
          <p:cNvSpPr>
            <a:spLocks noGrp="1" noChangeArrowheads="1"/>
          </p:cNvSpPr>
          <p:nvPr>
            <p:ph type="body" idx="1"/>
          </p:nvPr>
        </p:nvSpPr>
        <p:spPr/>
        <p:txBody>
          <a:bodyPr/>
          <a:lstStyle/>
          <a:p>
            <a:pPr>
              <a:buFontTx/>
              <a:buNone/>
            </a:pPr>
            <a:r>
              <a:rPr lang="en-US">
                <a:latin typeface="Arial" charset="0"/>
              </a:rPr>
              <a:t>We were committed to changing </a:t>
            </a:r>
          </a:p>
          <a:p>
            <a:pPr lvl="1"/>
            <a:r>
              <a:rPr lang="en-US">
                <a:latin typeface="Arial" charset="0"/>
              </a:rPr>
              <a:t>Our Agency </a:t>
            </a:r>
          </a:p>
          <a:p>
            <a:pPr lvl="1"/>
            <a:r>
              <a:rPr lang="en-US">
                <a:latin typeface="Arial" charset="0"/>
              </a:rPr>
              <a:t>Our Processes and </a:t>
            </a:r>
          </a:p>
          <a:p>
            <a:pPr lvl="1"/>
            <a:r>
              <a:rPr lang="en-US">
                <a:latin typeface="Arial" charset="0"/>
              </a:rPr>
              <a:t>Our Selves</a:t>
            </a:r>
          </a:p>
          <a:p>
            <a:pPr lvl="1">
              <a:buFontTx/>
              <a:buNone/>
            </a:pPr>
            <a:endParaRPr lang="en-US">
              <a:latin typeface="Arial" charset="0"/>
            </a:endParaRPr>
          </a:p>
        </p:txBody>
      </p:sp>
      <p:pic>
        <p:nvPicPr>
          <p:cNvPr id="41989" name="Picture 5" descr="home2"/>
          <p:cNvPicPr>
            <a:picLocks noChangeAspect="1" noChangeArrowheads="1"/>
          </p:cNvPicPr>
          <p:nvPr/>
        </p:nvPicPr>
        <p:blipFill>
          <a:blip r:embed="rId3" cstate="print"/>
          <a:srcRect/>
          <a:stretch>
            <a:fillRect/>
          </a:stretch>
        </p:blipFill>
        <p:spPr bwMode="auto">
          <a:xfrm>
            <a:off x="990600" y="4267200"/>
            <a:ext cx="7467600" cy="2036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65600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8064896" cy="6696744"/>
          </a:xfrm>
        </p:spPr>
        <p:txBody>
          <a:bodyPr>
            <a:normAutofit fontScale="77500" lnSpcReduction="20000"/>
          </a:bodyPr>
          <a:lstStyle/>
          <a:p>
            <a:r>
              <a:rPr lang="en-US" sz="4600" dirty="0" smtClean="0">
                <a:solidFill>
                  <a:schemeClr val="tx2"/>
                </a:solidFill>
                <a:effectLst>
                  <a:outerShdw blurRad="38100" dist="38100" dir="2700000" algn="tl">
                    <a:srgbClr val="000000">
                      <a:alpha val="43137"/>
                    </a:srgbClr>
                  </a:outerShdw>
                </a:effectLst>
              </a:rPr>
              <a:t>Developing Relationships</a:t>
            </a:r>
            <a:br>
              <a:rPr lang="en-US" sz="4600" dirty="0" smtClean="0">
                <a:solidFill>
                  <a:schemeClr val="tx2"/>
                </a:solidFill>
                <a:effectLst>
                  <a:outerShdw blurRad="38100" dist="38100" dir="2700000" algn="tl">
                    <a:srgbClr val="000000">
                      <a:alpha val="43137"/>
                    </a:srgbClr>
                  </a:outerShdw>
                </a:effectLst>
              </a:rPr>
            </a:br>
            <a:endParaRPr lang="en-US" sz="4600" dirty="0" smtClean="0">
              <a:solidFill>
                <a:schemeClr val="tx2"/>
              </a:solidFill>
              <a:effectLst>
                <a:outerShdw blurRad="38100" dist="38100" dir="2700000" algn="tl">
                  <a:srgbClr val="000000">
                    <a:alpha val="43137"/>
                  </a:srgbClr>
                </a:outerShdw>
              </a:effectLst>
            </a:endParaRPr>
          </a:p>
          <a:p>
            <a:pPr marL="571500" lvl="0" indent="-571500">
              <a:buFont typeface="Arial" pitchFamily="34" charset="0"/>
              <a:buChar char="•"/>
            </a:pPr>
            <a:r>
              <a:rPr lang="en-US" sz="3600" b="1" dirty="0"/>
              <a:t>Movement away from individualism and toward companionship and community: </a:t>
            </a:r>
            <a:r>
              <a:rPr lang="en-US" sz="3600" dirty="0"/>
              <a:t>Each person’s community of caring needs to assure that companionship and community-making are the </a:t>
            </a:r>
            <a:r>
              <a:rPr lang="en-US" sz="3600" dirty="0" smtClean="0"/>
              <a:t>main focus of </a:t>
            </a:r>
            <a:r>
              <a:rPr lang="en-US" sz="3600" dirty="0"/>
              <a:t>any and all interventions, programs, and supports. The community needs to understand that an individual’s growth and development is directly related to his/her connectedness with others. A sense of companionship relates to the evolving and intentional depth and breadth of the person’s connectedness with his/her caregivers and circle of friends. Movement away from feelings of solitude and apartness and toward companionship and community result in healing and well­being. Companionship arises from a series of face-to-face relationships that, when put together, form community. </a:t>
            </a:r>
            <a:endParaRPr lang="en-CA" sz="3600" dirty="0"/>
          </a:p>
          <a:p>
            <a:pPr lvl="0"/>
            <a:r>
              <a:rPr lang="en-US" sz="3600" dirty="0" smtClean="0"/>
              <a:t>. </a:t>
            </a:r>
            <a:endParaRPr lang="en-US" sz="3600"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892925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6C69EFE2-7308-4AF6-A81C-CF1E29ACCFCC}" type="slidenum">
              <a:rPr lang="en-US"/>
              <a:pPr/>
              <a:t>20</a:t>
            </a:fld>
            <a:endParaRPr lang="en-US"/>
          </a:p>
        </p:txBody>
      </p:sp>
      <p:pic>
        <p:nvPicPr>
          <p:cNvPr id="53252" name="Picture 4" descr="visit"/>
          <p:cNvPicPr>
            <a:picLocks noChangeAspect="1" noChangeArrowheads="1"/>
          </p:cNvPicPr>
          <p:nvPr/>
        </p:nvPicPr>
        <p:blipFill>
          <a:blip r:embed="rId3" cstate="print"/>
          <a:srcRect/>
          <a:stretch>
            <a:fillRect/>
          </a:stretch>
        </p:blipFill>
        <p:spPr bwMode="auto">
          <a:xfrm rot="1273748">
            <a:off x="5715000" y="2514600"/>
            <a:ext cx="3048000" cy="3017838"/>
          </a:xfrm>
          <a:prstGeom prst="rect">
            <a:avLst/>
          </a:prstGeom>
          <a:ln>
            <a:noFill/>
          </a:ln>
          <a:effectLst>
            <a:outerShdw blurRad="292100" dist="139700" dir="2700000" algn="tl" rotWithShape="0">
              <a:srgbClr val="333333">
                <a:alpha val="65000"/>
              </a:srgbClr>
            </a:outerShdw>
          </a:effectLst>
        </p:spPr>
      </p:pic>
      <p:sp>
        <p:nvSpPr>
          <p:cNvPr id="53250" name="Rectangle 2"/>
          <p:cNvSpPr>
            <a:spLocks noGrp="1" noChangeArrowheads="1"/>
          </p:cNvSpPr>
          <p:nvPr>
            <p:ph type="title"/>
          </p:nvPr>
        </p:nvSpPr>
        <p:spPr>
          <a:xfrm>
            <a:off x="457200" y="533400"/>
            <a:ext cx="7010400" cy="768672"/>
          </a:xfrm>
        </p:spPr>
        <p:txBody>
          <a:bodyPr/>
          <a:lstStyle/>
          <a:p>
            <a:r>
              <a:rPr lang="en-US" sz="5400" b="1" dirty="0">
                <a:solidFill>
                  <a:schemeClr val="accent1">
                    <a:lumMod val="60000"/>
                    <a:lumOff val="40000"/>
                  </a:schemeClr>
                </a:solidFill>
                <a:effectLst/>
                <a:latin typeface="AdLib BT" pitchFamily="82" charset="0"/>
              </a:rPr>
              <a:t>Agency Change</a:t>
            </a:r>
          </a:p>
        </p:txBody>
      </p:sp>
      <p:sp>
        <p:nvSpPr>
          <p:cNvPr id="53251" name="Rectangle 3"/>
          <p:cNvSpPr>
            <a:spLocks noGrp="1" noChangeArrowheads="1"/>
          </p:cNvSpPr>
          <p:nvPr>
            <p:ph type="body" idx="1"/>
          </p:nvPr>
        </p:nvSpPr>
        <p:spPr>
          <a:xfrm>
            <a:off x="838200" y="1828800"/>
            <a:ext cx="5029200" cy="4572000"/>
          </a:xfrm>
        </p:spPr>
        <p:txBody>
          <a:bodyPr/>
          <a:lstStyle/>
          <a:p>
            <a:pPr>
              <a:lnSpc>
                <a:spcPct val="80000"/>
              </a:lnSpc>
            </a:pPr>
            <a:r>
              <a:rPr lang="en-US" sz="2800">
                <a:latin typeface="Arial" charset="0"/>
              </a:rPr>
              <a:t>Need to provide 24/7 response by Coordinators and Ex. Dir.</a:t>
            </a:r>
          </a:p>
          <a:p>
            <a:pPr>
              <a:lnSpc>
                <a:spcPct val="80000"/>
              </a:lnSpc>
            </a:pPr>
            <a:r>
              <a:rPr lang="en-US" sz="2800">
                <a:latin typeface="Arial" charset="0"/>
              </a:rPr>
              <a:t>Fluid response and transitions – no failures, no more revolving doors, use of in home emergency respite</a:t>
            </a:r>
          </a:p>
          <a:p>
            <a:pPr>
              <a:lnSpc>
                <a:spcPct val="80000"/>
              </a:lnSpc>
            </a:pPr>
            <a:r>
              <a:rPr lang="en-US" sz="2800">
                <a:latin typeface="Arial" charset="0"/>
              </a:rPr>
              <a:t>Commitment to work closely with external agencies; Police, 911, Emergency Services, Mental Health, Forensics, and Courts</a:t>
            </a:r>
          </a:p>
          <a:p>
            <a:pPr>
              <a:lnSpc>
                <a:spcPct val="80000"/>
              </a:lnSpc>
            </a:pPr>
            <a:endParaRPr lang="en-US" sz="2800">
              <a:latin typeface="Arial" charset="0"/>
            </a:endParaRPr>
          </a:p>
        </p:txBody>
      </p:sp>
    </p:spTree>
    <p:extLst>
      <p:ext uri="{BB962C8B-B14F-4D97-AF65-F5344CB8AC3E}">
        <p14:creationId xmlns:p14="http://schemas.microsoft.com/office/powerpoint/2010/main" val="47621375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4D9C01FF-B8F5-441B-AA7B-BF2ADC7B085B}" type="slidenum">
              <a:rPr lang="en-US"/>
              <a:pPr/>
              <a:t>21</a:t>
            </a:fld>
            <a:endParaRPr lang="en-US"/>
          </a:p>
        </p:txBody>
      </p:sp>
      <p:sp>
        <p:nvSpPr>
          <p:cNvPr id="48130" name="Rectangle 2"/>
          <p:cNvSpPr>
            <a:spLocks noGrp="1" noChangeArrowheads="1"/>
          </p:cNvSpPr>
          <p:nvPr>
            <p:ph type="title"/>
          </p:nvPr>
        </p:nvSpPr>
        <p:spPr>
          <a:xfrm>
            <a:off x="304800" y="457200"/>
            <a:ext cx="5029200" cy="768672"/>
          </a:xfrm>
        </p:spPr>
        <p:txBody>
          <a:bodyPr/>
          <a:lstStyle/>
          <a:p>
            <a:r>
              <a:rPr lang="en-US" sz="5400" dirty="0">
                <a:solidFill>
                  <a:schemeClr val="accent1">
                    <a:lumMod val="60000"/>
                    <a:lumOff val="40000"/>
                  </a:schemeClr>
                </a:solidFill>
                <a:effectLst/>
                <a:latin typeface="AdLib BT" pitchFamily="82" charset="0"/>
              </a:rPr>
              <a:t>Change our Approach</a:t>
            </a:r>
          </a:p>
        </p:txBody>
      </p:sp>
      <p:sp>
        <p:nvSpPr>
          <p:cNvPr id="48131" name="Rectangle 3"/>
          <p:cNvSpPr>
            <a:spLocks noGrp="1" noChangeArrowheads="1"/>
          </p:cNvSpPr>
          <p:nvPr>
            <p:ph type="body" idx="1"/>
          </p:nvPr>
        </p:nvSpPr>
        <p:spPr>
          <a:xfrm>
            <a:off x="899592" y="1988840"/>
            <a:ext cx="7620000" cy="4724400"/>
          </a:xfrm>
        </p:spPr>
        <p:txBody>
          <a:bodyPr/>
          <a:lstStyle/>
          <a:p>
            <a:r>
              <a:rPr lang="en-US" sz="2800" dirty="0">
                <a:latin typeface="Arial" charset="0"/>
              </a:rPr>
              <a:t>Gentle Teaching Philosophy</a:t>
            </a:r>
          </a:p>
          <a:p>
            <a:r>
              <a:rPr lang="en-US" sz="2800" dirty="0">
                <a:latin typeface="Arial" charset="0"/>
              </a:rPr>
              <a:t>Warmth – 1,000 hugs a day</a:t>
            </a:r>
          </a:p>
          <a:p>
            <a:r>
              <a:rPr lang="en-US" sz="2800" dirty="0">
                <a:latin typeface="Arial" charset="0"/>
              </a:rPr>
              <a:t>Support Families - No more blame</a:t>
            </a:r>
          </a:p>
          <a:p>
            <a:r>
              <a:rPr lang="en-US" sz="2800" dirty="0">
                <a:latin typeface="Arial" charset="0"/>
              </a:rPr>
              <a:t>Change language- </a:t>
            </a:r>
            <a:r>
              <a:rPr lang="en-US" sz="2400" i="1" dirty="0">
                <a:latin typeface="Arial" charset="0"/>
              </a:rPr>
              <a:t>Companions, care givers, those we support, the person you hangout with</a:t>
            </a:r>
            <a:r>
              <a:rPr lang="en-US" sz="2800" dirty="0">
                <a:latin typeface="Arial" charset="0"/>
              </a:rPr>
              <a:t>.</a:t>
            </a:r>
          </a:p>
          <a:p>
            <a:r>
              <a:rPr lang="en-US" sz="2800" dirty="0">
                <a:latin typeface="Arial" charset="0"/>
              </a:rPr>
              <a:t>Use of Mentors</a:t>
            </a:r>
          </a:p>
          <a:p>
            <a:r>
              <a:rPr lang="en-US" sz="2800" dirty="0">
                <a:latin typeface="Arial" charset="0"/>
              </a:rPr>
              <a:t>Welcoming </a:t>
            </a:r>
            <a:r>
              <a:rPr lang="en-US" sz="2800" dirty="0" err="1">
                <a:latin typeface="Arial" charset="0"/>
              </a:rPr>
              <a:t>Neighbours</a:t>
            </a:r>
            <a:endParaRPr lang="en-US" sz="2800" dirty="0">
              <a:latin typeface="Arial" charset="0"/>
            </a:endParaRPr>
          </a:p>
          <a:p>
            <a:r>
              <a:rPr lang="en-US" sz="2800" dirty="0">
                <a:latin typeface="Arial" charset="0"/>
              </a:rPr>
              <a:t>Constant Evolution of HOMES</a:t>
            </a:r>
          </a:p>
          <a:p>
            <a:r>
              <a:rPr lang="en-US" sz="2800" dirty="0">
                <a:latin typeface="Arial" charset="0"/>
              </a:rPr>
              <a:t>The HOMES family – Life time commitment</a:t>
            </a:r>
          </a:p>
        </p:txBody>
      </p:sp>
      <p:pic>
        <p:nvPicPr>
          <p:cNvPr id="48133" name="Picture 5" descr="larry"/>
          <p:cNvPicPr>
            <a:picLocks noChangeAspect="1" noChangeArrowheads="1"/>
          </p:cNvPicPr>
          <p:nvPr/>
        </p:nvPicPr>
        <p:blipFill>
          <a:blip r:embed="rId3" cstate="print"/>
          <a:srcRect/>
          <a:stretch>
            <a:fillRect/>
          </a:stretch>
        </p:blipFill>
        <p:spPr bwMode="auto">
          <a:xfrm rot="-1430496">
            <a:off x="5881688" y="498475"/>
            <a:ext cx="2819400" cy="2036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28077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EC38FE39-B737-4149-ADAE-3306962D301F}" type="slidenum">
              <a:rPr lang="en-US"/>
              <a:pPr/>
              <a:t>22</a:t>
            </a:fld>
            <a:endParaRPr lang="en-US"/>
          </a:p>
        </p:txBody>
      </p:sp>
      <p:sp>
        <p:nvSpPr>
          <p:cNvPr id="52226" name="Rectangle 2"/>
          <p:cNvSpPr>
            <a:spLocks noGrp="1" noChangeArrowheads="1"/>
          </p:cNvSpPr>
          <p:nvPr>
            <p:ph type="title"/>
          </p:nvPr>
        </p:nvSpPr>
        <p:spPr>
          <a:xfrm>
            <a:off x="762000" y="457200"/>
            <a:ext cx="7391400" cy="768672"/>
          </a:xfrm>
        </p:spPr>
        <p:txBody>
          <a:bodyPr/>
          <a:lstStyle/>
          <a:p>
            <a:r>
              <a:rPr lang="en-US" sz="5400" dirty="0">
                <a:effectLst/>
                <a:latin typeface="AdLib BT" pitchFamily="82" charset="0"/>
              </a:rPr>
              <a:t>Change our own lives</a:t>
            </a:r>
          </a:p>
        </p:txBody>
      </p:sp>
      <p:sp>
        <p:nvSpPr>
          <p:cNvPr id="52227" name="Rectangle 3"/>
          <p:cNvSpPr>
            <a:spLocks noGrp="1" noChangeArrowheads="1"/>
          </p:cNvSpPr>
          <p:nvPr>
            <p:ph type="body" idx="1"/>
          </p:nvPr>
        </p:nvSpPr>
        <p:spPr>
          <a:xfrm>
            <a:off x="1219200" y="1295400"/>
            <a:ext cx="7010400" cy="3581400"/>
          </a:xfrm>
        </p:spPr>
        <p:txBody>
          <a:bodyPr/>
          <a:lstStyle/>
          <a:p>
            <a:pPr>
              <a:lnSpc>
                <a:spcPct val="80000"/>
              </a:lnSpc>
            </a:pPr>
            <a:r>
              <a:rPr lang="en-US" sz="2800">
                <a:latin typeface="Arial" charset="0"/>
              </a:rPr>
              <a:t>Keep each other safe and valued</a:t>
            </a:r>
          </a:p>
          <a:p>
            <a:pPr>
              <a:lnSpc>
                <a:spcPct val="80000"/>
              </a:lnSpc>
            </a:pPr>
            <a:r>
              <a:rPr lang="en-US" sz="2800">
                <a:latin typeface="Arial" charset="0"/>
              </a:rPr>
              <a:t>Open our homes to those were support</a:t>
            </a:r>
          </a:p>
          <a:p>
            <a:pPr>
              <a:lnSpc>
                <a:spcPct val="80000"/>
              </a:lnSpc>
            </a:pPr>
            <a:r>
              <a:rPr lang="en-US" sz="2800">
                <a:latin typeface="Arial" charset="0"/>
              </a:rPr>
              <a:t>Involve our families – GT is a </a:t>
            </a:r>
            <a:r>
              <a:rPr lang="en-US" sz="2800" i="1">
                <a:latin typeface="Arial" charset="0"/>
              </a:rPr>
              <a:t>Way of Life</a:t>
            </a:r>
          </a:p>
          <a:p>
            <a:pPr>
              <a:lnSpc>
                <a:spcPct val="80000"/>
              </a:lnSpc>
            </a:pPr>
            <a:r>
              <a:rPr lang="en-US" sz="2800">
                <a:latin typeface="Arial" charset="0"/>
              </a:rPr>
              <a:t>24/7 response from managers</a:t>
            </a:r>
          </a:p>
          <a:p>
            <a:pPr>
              <a:lnSpc>
                <a:spcPct val="80000"/>
              </a:lnSpc>
            </a:pPr>
            <a:r>
              <a:rPr lang="en-US" sz="2800">
                <a:latin typeface="Arial" charset="0"/>
              </a:rPr>
              <a:t>Reach out to families and neighbours</a:t>
            </a:r>
          </a:p>
          <a:p>
            <a:pPr>
              <a:lnSpc>
                <a:spcPct val="80000"/>
              </a:lnSpc>
            </a:pPr>
            <a:r>
              <a:rPr lang="en-US" sz="2800">
                <a:latin typeface="Arial" charset="0"/>
              </a:rPr>
              <a:t>Mentor and honour our care givers</a:t>
            </a:r>
          </a:p>
          <a:p>
            <a:pPr>
              <a:lnSpc>
                <a:spcPct val="80000"/>
              </a:lnSpc>
            </a:pPr>
            <a:r>
              <a:rPr lang="en-US" sz="2800">
                <a:latin typeface="Arial" charset="0"/>
              </a:rPr>
              <a:t>1,000 hugs a day for our own families and those we support.</a:t>
            </a:r>
          </a:p>
          <a:p>
            <a:pPr>
              <a:lnSpc>
                <a:spcPct val="80000"/>
              </a:lnSpc>
              <a:buFontTx/>
              <a:buNone/>
            </a:pPr>
            <a:endParaRPr lang="en-US" sz="2800">
              <a:latin typeface="Arial" charset="0"/>
            </a:endParaRPr>
          </a:p>
          <a:p>
            <a:pPr>
              <a:lnSpc>
                <a:spcPct val="80000"/>
              </a:lnSpc>
              <a:buFontTx/>
              <a:buNone/>
            </a:pPr>
            <a:endParaRPr lang="en-US" sz="2800"/>
          </a:p>
        </p:txBody>
      </p:sp>
      <p:pic>
        <p:nvPicPr>
          <p:cNvPr id="52228" name="Picture 4" descr="04"/>
          <p:cNvPicPr>
            <a:picLocks noChangeAspect="1" noChangeArrowheads="1"/>
          </p:cNvPicPr>
          <p:nvPr/>
        </p:nvPicPr>
        <p:blipFill>
          <a:blip r:embed="rId3" cstate="print"/>
          <a:srcRect/>
          <a:stretch>
            <a:fillRect/>
          </a:stretch>
        </p:blipFill>
        <p:spPr bwMode="auto">
          <a:xfrm>
            <a:off x="990600" y="4800600"/>
            <a:ext cx="7229475" cy="1514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78129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705600" y="6324600"/>
            <a:ext cx="1905000" cy="457200"/>
          </a:xfrm>
          <a:prstGeom prst="rect">
            <a:avLst/>
          </a:prstGeom>
        </p:spPr>
        <p:txBody>
          <a:bodyPr/>
          <a:lstStyle/>
          <a:p>
            <a:fld id="{F1870DC8-799A-4711-85FA-7F5D8C96475B}" type="slidenum">
              <a:rPr lang="en-US"/>
              <a:pPr/>
              <a:t>23</a:t>
            </a:fld>
            <a:endParaRPr lang="en-US"/>
          </a:p>
        </p:txBody>
      </p:sp>
      <p:pic>
        <p:nvPicPr>
          <p:cNvPr id="49157" name="Picture 5" descr="DSCF2348"/>
          <p:cNvPicPr>
            <a:picLocks noChangeAspect="1" noChangeArrowheads="1"/>
          </p:cNvPicPr>
          <p:nvPr/>
        </p:nvPicPr>
        <p:blipFill>
          <a:blip r:embed="rId3" cstate="print"/>
          <a:srcRect/>
          <a:stretch>
            <a:fillRect/>
          </a:stretch>
        </p:blipFill>
        <p:spPr bwMode="auto">
          <a:xfrm rot="501261">
            <a:off x="5334000" y="4191000"/>
            <a:ext cx="2667000" cy="2000250"/>
          </a:xfrm>
          <a:prstGeom prst="rect">
            <a:avLst/>
          </a:prstGeom>
          <a:ln>
            <a:noFill/>
          </a:ln>
          <a:effectLst>
            <a:outerShdw blurRad="292100" dist="139700" dir="2700000" algn="tl" rotWithShape="0">
              <a:srgbClr val="333333">
                <a:alpha val="65000"/>
              </a:srgbClr>
            </a:outerShdw>
          </a:effectLst>
        </p:spPr>
      </p:pic>
      <p:pic>
        <p:nvPicPr>
          <p:cNvPr id="49156" name="Picture 4" descr="d2"/>
          <p:cNvPicPr>
            <a:picLocks noChangeAspect="1" noChangeArrowheads="1"/>
          </p:cNvPicPr>
          <p:nvPr/>
        </p:nvPicPr>
        <p:blipFill>
          <a:blip r:embed="rId4" cstate="print"/>
          <a:srcRect/>
          <a:stretch>
            <a:fillRect/>
          </a:stretch>
        </p:blipFill>
        <p:spPr bwMode="auto">
          <a:xfrm rot="1014215">
            <a:off x="5949950" y="1090613"/>
            <a:ext cx="1554163" cy="2286000"/>
          </a:xfrm>
          <a:prstGeom prst="rect">
            <a:avLst/>
          </a:prstGeom>
          <a:ln>
            <a:noFill/>
          </a:ln>
          <a:effectLst>
            <a:outerShdw blurRad="292100" dist="139700" dir="2700000" algn="tl" rotWithShape="0">
              <a:srgbClr val="333333">
                <a:alpha val="65000"/>
              </a:srgbClr>
            </a:outerShdw>
          </a:effectLst>
        </p:spPr>
      </p:pic>
      <p:sp>
        <p:nvSpPr>
          <p:cNvPr id="49154" name="Rectangle 2"/>
          <p:cNvSpPr>
            <a:spLocks noGrp="1" noChangeArrowheads="1"/>
          </p:cNvSpPr>
          <p:nvPr>
            <p:ph type="title"/>
          </p:nvPr>
        </p:nvSpPr>
        <p:spPr>
          <a:xfrm>
            <a:off x="381000" y="230188"/>
            <a:ext cx="8382000" cy="768672"/>
          </a:xfrm>
        </p:spPr>
        <p:txBody>
          <a:bodyPr/>
          <a:lstStyle/>
          <a:p>
            <a:pPr algn="l"/>
            <a:r>
              <a:rPr lang="en-US" sz="5400" dirty="0">
                <a:effectLst/>
                <a:latin typeface="AdLib BT" pitchFamily="82" charset="0"/>
              </a:rPr>
              <a:t>Our dual Focus</a:t>
            </a:r>
          </a:p>
        </p:txBody>
      </p:sp>
      <p:sp>
        <p:nvSpPr>
          <p:cNvPr id="49155" name="Rectangle 3"/>
          <p:cNvSpPr>
            <a:spLocks noGrp="1" noChangeArrowheads="1"/>
          </p:cNvSpPr>
          <p:nvPr>
            <p:ph type="body" idx="1"/>
          </p:nvPr>
        </p:nvSpPr>
        <p:spPr>
          <a:xfrm>
            <a:off x="1219200" y="1828800"/>
            <a:ext cx="4724400" cy="4648200"/>
          </a:xfrm>
        </p:spPr>
        <p:txBody>
          <a:bodyPr/>
          <a:lstStyle/>
          <a:p>
            <a:pPr marL="609600" indent="-609600">
              <a:lnSpc>
                <a:spcPct val="90000"/>
              </a:lnSpc>
              <a:buFontTx/>
              <a:buAutoNum type="arabicPeriod"/>
            </a:pPr>
            <a:r>
              <a:rPr lang="en-US" sz="2800">
                <a:latin typeface="Tahoma" charset="0"/>
              </a:rPr>
              <a:t>Those individuals coming from years of institutionalization</a:t>
            </a:r>
          </a:p>
          <a:p>
            <a:pPr marL="609600" indent="-609600">
              <a:lnSpc>
                <a:spcPct val="90000"/>
              </a:lnSpc>
              <a:buFontTx/>
              <a:buAutoNum type="arabicPeriod"/>
            </a:pPr>
            <a:r>
              <a:rPr lang="en-US" sz="2800">
                <a:latin typeface="Tahoma" charset="0"/>
              </a:rPr>
              <a:t>Young folks who repeatedly failed to live in the Community. Often FAS, may live with Personality Disorders, Dual Diagnosis, often known to the Legal System</a:t>
            </a:r>
          </a:p>
          <a:p>
            <a:pPr marL="609600" indent="-609600">
              <a:lnSpc>
                <a:spcPct val="90000"/>
              </a:lnSpc>
              <a:buFontTx/>
              <a:buNone/>
            </a:pPr>
            <a:endParaRPr lang="en-US" sz="2800">
              <a:latin typeface="Tahoma" charset="0"/>
            </a:endParaRPr>
          </a:p>
          <a:p>
            <a:pPr marL="609600" indent="-609600">
              <a:lnSpc>
                <a:spcPct val="90000"/>
              </a:lnSpc>
            </a:pPr>
            <a:endParaRPr lang="en-US" sz="2800"/>
          </a:p>
        </p:txBody>
      </p:sp>
    </p:spTree>
    <p:extLst>
      <p:ext uri="{BB962C8B-B14F-4D97-AF65-F5344CB8AC3E}">
        <p14:creationId xmlns:p14="http://schemas.microsoft.com/office/powerpoint/2010/main" val="236825762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705600" y="6324600"/>
            <a:ext cx="1905000" cy="457200"/>
          </a:xfrm>
          <a:prstGeom prst="rect">
            <a:avLst/>
          </a:prstGeom>
        </p:spPr>
        <p:txBody>
          <a:bodyPr/>
          <a:lstStyle/>
          <a:p>
            <a:fld id="{BE7C14AB-A530-47E7-A1F5-801C4C26CE9C}" type="slidenum">
              <a:rPr lang="en-US"/>
              <a:pPr/>
              <a:t>24</a:t>
            </a:fld>
            <a:endParaRPr lang="en-US"/>
          </a:p>
        </p:txBody>
      </p:sp>
      <p:sp>
        <p:nvSpPr>
          <p:cNvPr id="50178" name="Rectangle 2"/>
          <p:cNvSpPr>
            <a:spLocks noGrp="1" noChangeArrowheads="1"/>
          </p:cNvSpPr>
          <p:nvPr>
            <p:ph type="title"/>
          </p:nvPr>
        </p:nvSpPr>
        <p:spPr>
          <a:xfrm>
            <a:off x="914400" y="533400"/>
            <a:ext cx="7772400" cy="1685077"/>
          </a:xfrm>
        </p:spPr>
        <p:txBody>
          <a:bodyPr/>
          <a:lstStyle/>
          <a:p>
            <a:r>
              <a:rPr lang="en-US" sz="4400" dirty="0">
                <a:latin typeface="AdLib BT" pitchFamily="82" charset="0"/>
              </a:rPr>
              <a:t>Those individuals coming from years of</a:t>
            </a:r>
            <a:r>
              <a:rPr lang="en-US" sz="6000" dirty="0">
                <a:latin typeface="Tahoma" charset="0"/>
              </a:rPr>
              <a:t> </a:t>
            </a:r>
            <a:r>
              <a:rPr lang="en-US" sz="4000" dirty="0" smtClean="0">
                <a:latin typeface="Tahoma" charset="0"/>
              </a:rPr>
              <a:t/>
            </a:r>
            <a:br>
              <a:rPr lang="en-US" sz="4000" dirty="0" smtClean="0">
                <a:latin typeface="Tahoma" charset="0"/>
              </a:rPr>
            </a:br>
            <a:r>
              <a:rPr lang="en-US" sz="6000" dirty="0" smtClean="0">
                <a:latin typeface="AdLib BT" pitchFamily="82" charset="0"/>
              </a:rPr>
              <a:t>Institutionalization</a:t>
            </a:r>
            <a:endParaRPr lang="en-US" sz="6000" dirty="0">
              <a:latin typeface="AdLib BT" pitchFamily="82" charset="0"/>
            </a:endParaRPr>
          </a:p>
        </p:txBody>
      </p:sp>
      <p:sp>
        <p:nvSpPr>
          <p:cNvPr id="50179" name="Rectangle 3"/>
          <p:cNvSpPr>
            <a:spLocks noGrp="1" noChangeArrowheads="1"/>
          </p:cNvSpPr>
          <p:nvPr>
            <p:ph type="body" idx="1"/>
          </p:nvPr>
        </p:nvSpPr>
        <p:spPr>
          <a:xfrm>
            <a:off x="1219200" y="3789040"/>
            <a:ext cx="7239000" cy="2383160"/>
          </a:xfrm>
        </p:spPr>
        <p:txBody>
          <a:bodyPr/>
          <a:lstStyle/>
          <a:p>
            <a:pPr>
              <a:lnSpc>
                <a:spcPct val="80000"/>
              </a:lnSpc>
              <a:buFontTx/>
              <a:buNone/>
            </a:pPr>
            <a:r>
              <a:rPr lang="en-US" sz="1800" dirty="0">
                <a:latin typeface="Tahoma" charset="0"/>
              </a:rPr>
              <a:t>Gentle Teaching is many things. Gentleness toward others, in spite of what anyone does or does not do, is the critical factor. It is a paradox. </a:t>
            </a:r>
          </a:p>
          <a:p>
            <a:pPr>
              <a:lnSpc>
                <a:spcPct val="80000"/>
              </a:lnSpc>
              <a:buFontTx/>
              <a:buNone/>
            </a:pPr>
            <a:r>
              <a:rPr lang="en-US" sz="1800" dirty="0">
                <a:latin typeface="Tahoma" charset="0"/>
              </a:rPr>
              <a:t>Fists are met with hugs. Cursing is met with words of affection and nurturing. Spiteful eyes are met with warmth. </a:t>
            </a:r>
          </a:p>
          <a:p>
            <a:pPr>
              <a:lnSpc>
                <a:spcPct val="80000"/>
              </a:lnSpc>
              <a:buFontTx/>
              <a:buNone/>
            </a:pPr>
            <a:r>
              <a:rPr lang="en-US" sz="1800" dirty="0">
                <a:latin typeface="Tahoma" charset="0"/>
              </a:rPr>
              <a:t>Gentleness recognizes that all change is mutual and interwoven. It starts with caregivers and, hopefully, touches those who are most marginalized. Its central focus is to express unconditional love. </a:t>
            </a:r>
          </a:p>
          <a:p>
            <a:pPr>
              <a:lnSpc>
                <a:spcPct val="80000"/>
              </a:lnSpc>
              <a:buFontTx/>
              <a:buNone/>
            </a:pPr>
            <a:r>
              <a:rPr lang="en-US" sz="1800" dirty="0">
                <a:latin typeface="Tahoma" charset="0"/>
              </a:rPr>
              <a:t>The main idea of gentleness is not to get rid of someone else’s behaviors, but to deepen our own inner feelings of gentleness in the face of violence or disregard.</a:t>
            </a:r>
          </a:p>
          <a:p>
            <a:pPr>
              <a:lnSpc>
                <a:spcPct val="80000"/>
              </a:lnSpc>
              <a:buFontTx/>
              <a:buNone/>
            </a:pPr>
            <a:endParaRPr lang="en-US" sz="1800" dirty="0">
              <a:latin typeface="Tahoma" charset="0"/>
            </a:endParaRPr>
          </a:p>
        </p:txBody>
      </p:sp>
      <p:pic>
        <p:nvPicPr>
          <p:cNvPr id="50180" name="Picture 4" descr="ws">
            <a:hlinkClick r:id="rId3"/>
          </p:cNvPr>
          <p:cNvPicPr>
            <a:picLocks noChangeAspect="1" noChangeArrowheads="1"/>
          </p:cNvPicPr>
          <p:nvPr/>
        </p:nvPicPr>
        <p:blipFill>
          <a:blip r:embed="rId4" cstate="print"/>
          <a:srcRect/>
          <a:stretch>
            <a:fillRect/>
          </a:stretch>
        </p:blipFill>
        <p:spPr bwMode="auto">
          <a:xfrm>
            <a:off x="539552" y="2107478"/>
            <a:ext cx="7887842" cy="1370013"/>
          </a:xfrm>
          <a:prstGeom prst="rect">
            <a:avLst/>
          </a:prstGeom>
          <a:ln>
            <a:noFill/>
          </a:ln>
          <a:effectLst>
            <a:outerShdw blurRad="292100" dist="139700" dir="2700000" algn="tl" rotWithShape="0">
              <a:srgbClr val="333333">
                <a:alpha val="65000"/>
              </a:srgbClr>
            </a:outerShdw>
          </a:effectLst>
        </p:spPr>
      </p:pic>
      <p:sp>
        <p:nvSpPr>
          <p:cNvPr id="50182" name="Rectangle 6"/>
          <p:cNvSpPr>
            <a:spLocks noChangeArrowheads="1"/>
          </p:cNvSpPr>
          <p:nvPr/>
        </p:nvSpPr>
        <p:spPr bwMode="auto">
          <a:xfrm>
            <a:off x="683568" y="3477491"/>
            <a:ext cx="2590800" cy="304800"/>
          </a:xfrm>
          <a:prstGeom prst="rect">
            <a:avLst/>
          </a:prstGeom>
          <a:noFill/>
          <a:ln w="9525">
            <a:noFill/>
            <a:miter lim="800000"/>
            <a:headEnd/>
            <a:tailEnd/>
          </a:ln>
          <a:effectLst/>
        </p:spPr>
        <p:txBody>
          <a:bodyPr>
            <a:spAutoFit/>
          </a:bodyPr>
          <a:lstStyle/>
          <a:p>
            <a:r>
              <a:rPr lang="en-US" sz="1400" dirty="0">
                <a:solidFill>
                  <a:schemeClr val="bg1"/>
                </a:solidFill>
              </a:rPr>
              <a:t>www.WeSurvived.net</a:t>
            </a:r>
          </a:p>
        </p:txBody>
      </p:sp>
    </p:spTree>
    <p:extLst>
      <p:ext uri="{BB962C8B-B14F-4D97-AF65-F5344CB8AC3E}">
        <p14:creationId xmlns:p14="http://schemas.microsoft.com/office/powerpoint/2010/main" val="301427255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6705600" y="6324600"/>
            <a:ext cx="1905000" cy="457200"/>
          </a:xfrm>
          <a:prstGeom prst="rect">
            <a:avLst/>
          </a:prstGeom>
        </p:spPr>
        <p:txBody>
          <a:bodyPr/>
          <a:lstStyle/>
          <a:p>
            <a:fld id="{9D31A42B-9AF9-4FB1-8160-242D864DCB91}" type="slidenum">
              <a:rPr lang="en-US"/>
              <a:pPr/>
              <a:t>25</a:t>
            </a:fld>
            <a:endParaRPr lang="en-US"/>
          </a:p>
        </p:txBody>
      </p:sp>
      <p:sp>
        <p:nvSpPr>
          <p:cNvPr id="54274" name="Rectangle 2"/>
          <p:cNvSpPr>
            <a:spLocks noGrp="1" noChangeArrowheads="1"/>
          </p:cNvSpPr>
          <p:nvPr>
            <p:ph type="title"/>
          </p:nvPr>
        </p:nvSpPr>
        <p:spPr>
          <a:xfrm>
            <a:off x="990600" y="228600"/>
            <a:ext cx="7620000" cy="1066800"/>
          </a:xfrm>
        </p:spPr>
        <p:txBody>
          <a:bodyPr/>
          <a:lstStyle/>
          <a:p>
            <a:r>
              <a:rPr lang="en-US" sz="4000" u="sng" dirty="0">
                <a:latin typeface="Arial" pitchFamily="34" charset="0"/>
                <a:cs typeface="Arial" pitchFamily="34" charset="0"/>
              </a:rPr>
              <a:t>Transition from Institution</a:t>
            </a:r>
          </a:p>
        </p:txBody>
      </p:sp>
      <p:sp>
        <p:nvSpPr>
          <p:cNvPr id="54275" name="Rectangle 3"/>
          <p:cNvSpPr>
            <a:spLocks noGrp="1" noChangeArrowheads="1"/>
          </p:cNvSpPr>
          <p:nvPr>
            <p:ph type="body" idx="1"/>
          </p:nvPr>
        </p:nvSpPr>
        <p:spPr>
          <a:xfrm>
            <a:off x="838200" y="1219200"/>
            <a:ext cx="4876800" cy="1295400"/>
          </a:xfrm>
        </p:spPr>
        <p:txBody>
          <a:bodyPr/>
          <a:lstStyle/>
          <a:p>
            <a:pPr marL="0" indent="0">
              <a:lnSpc>
                <a:spcPct val="80000"/>
              </a:lnSpc>
              <a:buNone/>
            </a:pPr>
            <a:r>
              <a:rPr lang="en-US" sz="1800" b="1" dirty="0">
                <a:latin typeface="Arial" pitchFamily="34" charset="0"/>
                <a:cs typeface="Arial" pitchFamily="34" charset="0"/>
              </a:rPr>
              <a:t>Visits to Institution</a:t>
            </a:r>
          </a:p>
          <a:p>
            <a:pPr marL="457200" lvl="1" indent="0">
              <a:lnSpc>
                <a:spcPct val="80000"/>
              </a:lnSpc>
              <a:buNone/>
            </a:pPr>
            <a:r>
              <a:rPr lang="en-US" sz="1600" dirty="0">
                <a:latin typeface="Arial" pitchFamily="34" charset="0"/>
                <a:cs typeface="Arial" pitchFamily="34" charset="0"/>
              </a:rPr>
              <a:t>Reports tell the worst</a:t>
            </a:r>
          </a:p>
          <a:p>
            <a:pPr marL="457200" lvl="1" indent="0">
              <a:lnSpc>
                <a:spcPct val="80000"/>
              </a:lnSpc>
              <a:buNone/>
            </a:pPr>
            <a:r>
              <a:rPr lang="en-US" sz="1600" dirty="0">
                <a:latin typeface="Arial" pitchFamily="34" charset="0"/>
                <a:cs typeface="Arial" pitchFamily="34" charset="0"/>
              </a:rPr>
              <a:t>Use an informal friendly approach</a:t>
            </a:r>
          </a:p>
          <a:p>
            <a:pPr marL="457200" lvl="1" indent="0">
              <a:lnSpc>
                <a:spcPct val="80000"/>
              </a:lnSpc>
              <a:buNone/>
            </a:pPr>
            <a:r>
              <a:rPr lang="en-US" sz="1600" dirty="0">
                <a:latin typeface="Arial" pitchFamily="34" charset="0"/>
                <a:cs typeface="Arial" pitchFamily="34" charset="0"/>
              </a:rPr>
              <a:t>Which care givers are the </a:t>
            </a:r>
            <a:r>
              <a:rPr lang="en-US" sz="1600" dirty="0" err="1">
                <a:latin typeface="Arial" pitchFamily="34" charset="0"/>
                <a:cs typeface="Arial" pitchFamily="34" charset="0"/>
              </a:rPr>
              <a:t>favourites</a:t>
            </a:r>
            <a:r>
              <a:rPr lang="en-US" sz="1600" dirty="0">
                <a:latin typeface="Arial" pitchFamily="34" charset="0"/>
                <a:cs typeface="Arial" pitchFamily="34" charset="0"/>
              </a:rPr>
              <a:t>?</a:t>
            </a:r>
          </a:p>
          <a:p>
            <a:pPr marL="457200" lvl="1" indent="0">
              <a:lnSpc>
                <a:spcPct val="80000"/>
              </a:lnSpc>
              <a:buNone/>
            </a:pPr>
            <a:r>
              <a:rPr lang="en-US" sz="1600" dirty="0">
                <a:latin typeface="Arial" pitchFamily="34" charset="0"/>
                <a:cs typeface="Arial" pitchFamily="34" charset="0"/>
              </a:rPr>
              <a:t>What’s the off the record description</a:t>
            </a:r>
            <a:r>
              <a:rPr lang="en-US" sz="1400" dirty="0">
                <a:latin typeface="Arial" pitchFamily="34" charset="0"/>
                <a:cs typeface="Arial" pitchFamily="34" charset="0"/>
              </a:rPr>
              <a:t>?</a:t>
            </a:r>
          </a:p>
        </p:txBody>
      </p:sp>
      <p:sp>
        <p:nvSpPr>
          <p:cNvPr id="54277" name="Text Box 5"/>
          <p:cNvSpPr txBox="1">
            <a:spLocks noChangeArrowheads="1"/>
          </p:cNvSpPr>
          <p:nvPr/>
        </p:nvSpPr>
        <p:spPr bwMode="auto">
          <a:xfrm>
            <a:off x="990600" y="2590800"/>
            <a:ext cx="7467600" cy="2062103"/>
          </a:xfrm>
          <a:prstGeom prst="rect">
            <a:avLst/>
          </a:prstGeom>
          <a:noFill/>
          <a:ln w="9525">
            <a:noFill/>
            <a:miter lim="800000"/>
            <a:headEnd/>
            <a:tailEnd/>
          </a:ln>
          <a:effectLst/>
        </p:spPr>
        <p:txBody>
          <a:bodyPr>
            <a:spAutoFit/>
          </a:bodyPr>
          <a:lstStyle/>
          <a:p>
            <a:pPr>
              <a:spcBef>
                <a:spcPct val="50000"/>
              </a:spcBef>
            </a:pPr>
            <a:r>
              <a:rPr lang="en-US" sz="1800" b="1" dirty="0">
                <a:latin typeface="Arial" pitchFamily="34" charset="0"/>
                <a:cs typeface="Arial" pitchFamily="34" charset="0"/>
              </a:rPr>
              <a:t>New home preparation</a:t>
            </a:r>
          </a:p>
          <a:p>
            <a:pPr lvl="1">
              <a:spcBef>
                <a:spcPct val="50000"/>
              </a:spcBef>
            </a:pPr>
            <a:r>
              <a:rPr lang="en-US" sz="1600" dirty="0">
                <a:latin typeface="Arial" pitchFamily="34" charset="0"/>
                <a:cs typeface="Arial" pitchFamily="34" charset="0"/>
              </a:rPr>
              <a:t>Martha Stewart approach- </a:t>
            </a:r>
            <a:r>
              <a:rPr lang="en-US" sz="1600" dirty="0" err="1">
                <a:latin typeface="Arial" pitchFamily="34" charset="0"/>
                <a:cs typeface="Arial" pitchFamily="34" charset="0"/>
              </a:rPr>
              <a:t>colours</a:t>
            </a:r>
            <a:r>
              <a:rPr lang="en-US" sz="1600" dirty="0">
                <a:latin typeface="Arial" pitchFamily="34" charset="0"/>
                <a:cs typeface="Arial" pitchFamily="34" charset="0"/>
              </a:rPr>
              <a:t>, texture, smells, sounds, lighting, and furniture</a:t>
            </a:r>
          </a:p>
          <a:p>
            <a:pPr lvl="1">
              <a:spcBef>
                <a:spcPct val="50000"/>
              </a:spcBef>
            </a:pPr>
            <a:r>
              <a:rPr lang="en-US" sz="1600" dirty="0">
                <a:latin typeface="Arial" pitchFamily="34" charset="0"/>
                <a:cs typeface="Arial" pitchFamily="34" charset="0"/>
              </a:rPr>
              <a:t>Food- snacks, drinks, treats, varied locations</a:t>
            </a:r>
          </a:p>
          <a:p>
            <a:pPr lvl="1">
              <a:spcBef>
                <a:spcPct val="50000"/>
              </a:spcBef>
            </a:pPr>
            <a:r>
              <a:rPr lang="en-US" sz="1600" dirty="0">
                <a:latin typeface="Arial" pitchFamily="34" charset="0"/>
                <a:cs typeface="Arial" pitchFamily="34" charset="0"/>
              </a:rPr>
              <a:t>Use food to explore home and </a:t>
            </a:r>
            <a:r>
              <a:rPr lang="en-US" sz="1600" dirty="0" smtClean="0">
                <a:latin typeface="Arial" pitchFamily="34" charset="0"/>
                <a:cs typeface="Arial" pitchFamily="34" charset="0"/>
              </a:rPr>
              <a:t>surroundings</a:t>
            </a:r>
            <a:br>
              <a:rPr lang="en-US" sz="1600" dirty="0" smtClean="0">
                <a:latin typeface="Arial" pitchFamily="34" charset="0"/>
                <a:cs typeface="Arial" pitchFamily="34" charset="0"/>
              </a:rPr>
            </a:br>
            <a:r>
              <a:rPr lang="en-US" sz="1600" dirty="0" smtClean="0">
                <a:latin typeface="Arial" pitchFamily="34" charset="0"/>
                <a:cs typeface="Arial" pitchFamily="34" charset="0"/>
              </a:rPr>
              <a:t>Food </a:t>
            </a:r>
            <a:r>
              <a:rPr lang="en-US" sz="1600" dirty="0">
                <a:latin typeface="Arial" pitchFamily="34" charset="0"/>
                <a:cs typeface="Arial" pitchFamily="34" charset="0"/>
              </a:rPr>
              <a:t>becomes a way of connecting</a:t>
            </a:r>
            <a:r>
              <a:rPr lang="en-US" sz="2000" dirty="0">
                <a:latin typeface="Arial" pitchFamily="34" charset="0"/>
                <a:cs typeface="Arial" pitchFamily="34" charset="0"/>
              </a:rPr>
              <a:t> </a:t>
            </a:r>
          </a:p>
        </p:txBody>
      </p:sp>
      <p:sp>
        <p:nvSpPr>
          <p:cNvPr id="54278" name="Text Box 6"/>
          <p:cNvSpPr txBox="1">
            <a:spLocks noChangeArrowheads="1"/>
          </p:cNvSpPr>
          <p:nvPr/>
        </p:nvSpPr>
        <p:spPr bwMode="auto">
          <a:xfrm>
            <a:off x="962167" y="4813110"/>
            <a:ext cx="6477000" cy="1661993"/>
          </a:xfrm>
          <a:prstGeom prst="rect">
            <a:avLst/>
          </a:prstGeom>
          <a:noFill/>
          <a:ln w="9525">
            <a:noFill/>
            <a:miter lim="800000"/>
            <a:headEnd/>
            <a:tailEnd/>
          </a:ln>
          <a:effectLst/>
        </p:spPr>
        <p:txBody>
          <a:bodyPr>
            <a:spAutoFit/>
          </a:bodyPr>
          <a:lstStyle/>
          <a:p>
            <a:r>
              <a:rPr lang="en-US" sz="1800" b="1" dirty="0">
                <a:latin typeface="Arial" pitchFamily="34" charset="0"/>
                <a:cs typeface="Arial" pitchFamily="34" charset="0"/>
              </a:rPr>
              <a:t>Welcome Ceremony</a:t>
            </a: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latin typeface="Arial" pitchFamily="34" charset="0"/>
              <a:cs typeface="Arial" pitchFamily="34" charset="0"/>
            </a:endParaRPr>
          </a:p>
          <a:p>
            <a:pPr>
              <a:spcBef>
                <a:spcPct val="50000"/>
              </a:spcBef>
            </a:pPr>
            <a:endParaRPr lang="en-US" sz="2400" dirty="0"/>
          </a:p>
        </p:txBody>
      </p:sp>
      <p:sp>
        <p:nvSpPr>
          <p:cNvPr id="54279" name="Text Box 7"/>
          <p:cNvSpPr txBox="1">
            <a:spLocks noChangeArrowheads="1"/>
          </p:cNvSpPr>
          <p:nvPr/>
        </p:nvSpPr>
        <p:spPr bwMode="auto">
          <a:xfrm>
            <a:off x="1524000" y="5181600"/>
            <a:ext cx="5486400" cy="646331"/>
          </a:xfrm>
          <a:prstGeom prst="rect">
            <a:avLst/>
          </a:prstGeom>
          <a:noFill/>
          <a:ln w="9525">
            <a:noFill/>
            <a:miter lim="800000"/>
            <a:headEnd/>
            <a:tailEnd/>
          </a:ln>
          <a:effectLst/>
        </p:spPr>
        <p:txBody>
          <a:bodyPr>
            <a:spAutoFit/>
          </a:bodyPr>
          <a:lstStyle/>
          <a:p>
            <a:pPr>
              <a:spcBef>
                <a:spcPct val="50000"/>
              </a:spcBef>
            </a:pPr>
            <a:r>
              <a:rPr lang="en-US" sz="1800" dirty="0">
                <a:latin typeface="Arial" pitchFamily="34" charset="0"/>
                <a:cs typeface="Arial" pitchFamily="34" charset="0"/>
              </a:rPr>
              <a:t>Group gathers to </a:t>
            </a:r>
            <a:r>
              <a:rPr lang="en-US" sz="1800" dirty="0" err="1">
                <a:latin typeface="Arial" pitchFamily="34" charset="0"/>
                <a:cs typeface="Arial" pitchFamily="34" charset="0"/>
              </a:rPr>
              <a:t>honour</a:t>
            </a:r>
            <a:r>
              <a:rPr lang="en-US" sz="1800" dirty="0">
                <a:latin typeface="Arial" pitchFamily="34" charset="0"/>
                <a:cs typeface="Arial" pitchFamily="34" charset="0"/>
              </a:rPr>
              <a:t> and Welcome new arrivals. May include drumming and smudging ceremony.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9" y="1117000"/>
            <a:ext cx="2605585" cy="186113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3016" y="3376472"/>
            <a:ext cx="2714767" cy="1809845"/>
          </a:xfrm>
          <a:prstGeom prst="rect">
            <a:avLst/>
          </a:prstGeom>
        </p:spPr>
      </p:pic>
    </p:spTree>
    <p:extLst>
      <p:ext uri="{BB962C8B-B14F-4D97-AF65-F5344CB8AC3E}">
        <p14:creationId xmlns:p14="http://schemas.microsoft.com/office/powerpoint/2010/main" val="21480054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0E367331-46CC-45A0-8B94-23C062D3E877}" type="slidenum">
              <a:rPr lang="en-US"/>
              <a:pPr/>
              <a:t>26</a:t>
            </a:fld>
            <a:endParaRPr lang="en-US"/>
          </a:p>
        </p:txBody>
      </p:sp>
      <p:pic>
        <p:nvPicPr>
          <p:cNvPr id="55301" name="Picture 5" descr="DSCF1801"/>
          <p:cNvPicPr>
            <a:picLocks noChangeAspect="1" noChangeArrowheads="1"/>
          </p:cNvPicPr>
          <p:nvPr/>
        </p:nvPicPr>
        <p:blipFill>
          <a:blip r:embed="rId3" cstate="print"/>
          <a:srcRect l="7018" t="16374" r="28070" b="22807"/>
          <a:stretch>
            <a:fillRect/>
          </a:stretch>
        </p:blipFill>
        <p:spPr bwMode="auto">
          <a:xfrm rot="732610">
            <a:off x="5162550" y="454025"/>
            <a:ext cx="3449638" cy="2667000"/>
          </a:xfrm>
          <a:prstGeom prst="rect">
            <a:avLst/>
          </a:prstGeom>
          <a:ln>
            <a:noFill/>
          </a:ln>
          <a:effectLst>
            <a:outerShdw blurRad="292100" dist="139700" dir="2700000" algn="tl" rotWithShape="0">
              <a:srgbClr val="333333">
                <a:alpha val="65000"/>
              </a:srgbClr>
            </a:outerShdw>
          </a:effectLst>
        </p:spPr>
      </p:pic>
      <p:sp>
        <p:nvSpPr>
          <p:cNvPr id="55298" name="Rectangle 2"/>
          <p:cNvSpPr>
            <a:spLocks noGrp="1" noChangeArrowheads="1"/>
          </p:cNvSpPr>
          <p:nvPr>
            <p:ph type="title"/>
          </p:nvPr>
        </p:nvSpPr>
        <p:spPr>
          <a:xfrm>
            <a:off x="381000" y="381000"/>
            <a:ext cx="4419600" cy="626325"/>
          </a:xfrm>
        </p:spPr>
        <p:txBody>
          <a:bodyPr/>
          <a:lstStyle/>
          <a:p>
            <a:r>
              <a:rPr lang="en-US" sz="4400" u="sng" dirty="0">
                <a:solidFill>
                  <a:schemeClr val="accent1">
                    <a:lumMod val="60000"/>
                    <a:lumOff val="40000"/>
                  </a:schemeClr>
                </a:solidFill>
                <a:effectLst/>
                <a:latin typeface="AdLib BT" pitchFamily="82" charset="0"/>
              </a:rPr>
              <a:t>The Young and the Restless</a:t>
            </a:r>
          </a:p>
        </p:txBody>
      </p:sp>
      <p:sp>
        <p:nvSpPr>
          <p:cNvPr id="55299" name="Rectangle 3"/>
          <p:cNvSpPr>
            <a:spLocks noGrp="1" noChangeArrowheads="1"/>
          </p:cNvSpPr>
          <p:nvPr>
            <p:ph type="body" idx="1"/>
          </p:nvPr>
        </p:nvSpPr>
        <p:spPr>
          <a:xfrm>
            <a:off x="533400" y="2362200"/>
            <a:ext cx="7848600" cy="3962400"/>
          </a:xfrm>
        </p:spPr>
        <p:txBody>
          <a:bodyPr/>
          <a:lstStyle/>
          <a:p>
            <a:pPr>
              <a:lnSpc>
                <a:spcPct val="80000"/>
              </a:lnSpc>
            </a:pPr>
            <a:r>
              <a:rPr lang="en-US" sz="1800">
                <a:latin typeface="Arial" charset="0"/>
              </a:rPr>
              <a:t>Have a history of problem solving by running </a:t>
            </a:r>
            <a:br>
              <a:rPr lang="en-US" sz="1800">
                <a:latin typeface="Arial" charset="0"/>
              </a:rPr>
            </a:br>
            <a:r>
              <a:rPr lang="en-US" sz="1800">
                <a:latin typeface="Arial" charset="0"/>
              </a:rPr>
              <a:t>away or getting tossed from programs.</a:t>
            </a:r>
          </a:p>
          <a:p>
            <a:pPr>
              <a:lnSpc>
                <a:spcPct val="80000"/>
              </a:lnSpc>
            </a:pPr>
            <a:r>
              <a:rPr lang="en-US" sz="1800">
                <a:latin typeface="Arial" charset="0"/>
              </a:rPr>
              <a:t>Don’t hesitate to test out what the boundaries are. </a:t>
            </a:r>
          </a:p>
          <a:p>
            <a:pPr>
              <a:lnSpc>
                <a:spcPct val="80000"/>
              </a:lnSpc>
            </a:pPr>
            <a:r>
              <a:rPr lang="en-US" sz="1800">
                <a:latin typeface="Arial" charset="0"/>
              </a:rPr>
              <a:t>May be addicted to alcohol and drugs</a:t>
            </a:r>
          </a:p>
          <a:p>
            <a:pPr>
              <a:lnSpc>
                <a:spcPct val="80000"/>
              </a:lnSpc>
            </a:pPr>
            <a:r>
              <a:rPr lang="en-US" sz="1800">
                <a:latin typeface="Arial" charset="0"/>
              </a:rPr>
              <a:t>Thrive on excitement</a:t>
            </a:r>
          </a:p>
          <a:p>
            <a:pPr>
              <a:lnSpc>
                <a:spcPct val="80000"/>
              </a:lnSpc>
            </a:pPr>
            <a:r>
              <a:rPr lang="en-US" sz="1800">
                <a:latin typeface="Arial" charset="0"/>
              </a:rPr>
              <a:t>May not hesitate to steal or sell personal property. </a:t>
            </a:r>
          </a:p>
          <a:p>
            <a:pPr>
              <a:lnSpc>
                <a:spcPct val="80000"/>
              </a:lnSpc>
            </a:pPr>
            <a:r>
              <a:rPr lang="en-US" sz="1800">
                <a:latin typeface="Arial" charset="0"/>
              </a:rPr>
              <a:t>May exchange sex for drugs or alcohol</a:t>
            </a:r>
          </a:p>
          <a:p>
            <a:pPr>
              <a:lnSpc>
                <a:spcPct val="80000"/>
              </a:lnSpc>
            </a:pPr>
            <a:r>
              <a:rPr lang="en-US" sz="1800">
                <a:latin typeface="Arial" charset="0"/>
              </a:rPr>
              <a:t>Cells, text messaging, chat lines and MSN are a way of life for these young folks.</a:t>
            </a:r>
          </a:p>
          <a:p>
            <a:pPr>
              <a:lnSpc>
                <a:spcPct val="80000"/>
              </a:lnSpc>
            </a:pPr>
            <a:r>
              <a:rPr lang="en-US" sz="1800">
                <a:latin typeface="Arial" charset="0"/>
              </a:rPr>
              <a:t>Don’t learn from past mistakes.</a:t>
            </a:r>
          </a:p>
          <a:p>
            <a:pPr>
              <a:lnSpc>
                <a:spcPct val="80000"/>
              </a:lnSpc>
            </a:pPr>
            <a:r>
              <a:rPr lang="en-US" sz="1800">
                <a:latin typeface="Arial" charset="0"/>
              </a:rPr>
              <a:t>The young women can be surprisingly violent. The women usually have limited police or court response. </a:t>
            </a:r>
            <a:r>
              <a:rPr lang="en-US" sz="1800" i="1">
                <a:latin typeface="Arial" charset="0"/>
              </a:rPr>
              <a:t>“They have tried to charge me 156 times and it was always thrown out. You can’t do anything to me” spoken to a Police Psychiatrist.</a:t>
            </a:r>
          </a:p>
        </p:txBody>
      </p:sp>
    </p:spTree>
    <p:extLst>
      <p:ext uri="{BB962C8B-B14F-4D97-AF65-F5344CB8AC3E}">
        <p14:creationId xmlns:p14="http://schemas.microsoft.com/office/powerpoint/2010/main" val="255285228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705600" y="6324600"/>
            <a:ext cx="1905000" cy="457200"/>
          </a:xfrm>
          <a:prstGeom prst="rect">
            <a:avLst/>
          </a:prstGeom>
        </p:spPr>
        <p:txBody>
          <a:bodyPr/>
          <a:lstStyle/>
          <a:p>
            <a:fld id="{31A6729E-417A-4EAB-BAA3-678F08A0F6BB}" type="slidenum">
              <a:rPr lang="en-US"/>
              <a:pPr/>
              <a:t>27</a:t>
            </a:fld>
            <a:endParaRPr lang="en-US"/>
          </a:p>
        </p:txBody>
      </p:sp>
      <p:sp>
        <p:nvSpPr>
          <p:cNvPr id="57346" name="Rectangle 2"/>
          <p:cNvSpPr>
            <a:spLocks noGrp="1" noChangeArrowheads="1"/>
          </p:cNvSpPr>
          <p:nvPr>
            <p:ph type="title"/>
          </p:nvPr>
        </p:nvSpPr>
        <p:spPr>
          <a:xfrm>
            <a:off x="228600" y="609600"/>
            <a:ext cx="6934200" cy="768672"/>
          </a:xfrm>
        </p:spPr>
        <p:txBody>
          <a:bodyPr/>
          <a:lstStyle/>
          <a:p>
            <a:r>
              <a:rPr lang="en-US" sz="5400" dirty="0">
                <a:solidFill>
                  <a:schemeClr val="accent1">
                    <a:lumMod val="60000"/>
                    <a:lumOff val="40000"/>
                  </a:schemeClr>
                </a:solidFill>
                <a:effectLst/>
                <a:latin typeface="AdLib BT" pitchFamily="82" charset="0"/>
              </a:rPr>
              <a:t>Fast Paced Response</a:t>
            </a:r>
          </a:p>
        </p:txBody>
      </p:sp>
      <p:sp>
        <p:nvSpPr>
          <p:cNvPr id="57347" name="Rectangle 3"/>
          <p:cNvSpPr>
            <a:spLocks noGrp="1" noChangeArrowheads="1"/>
          </p:cNvSpPr>
          <p:nvPr>
            <p:ph type="body" idx="1"/>
          </p:nvPr>
        </p:nvSpPr>
        <p:spPr>
          <a:xfrm>
            <a:off x="1219200" y="1524000"/>
            <a:ext cx="7010400" cy="1219200"/>
          </a:xfrm>
        </p:spPr>
        <p:txBody>
          <a:bodyPr/>
          <a:lstStyle/>
          <a:p>
            <a:pPr>
              <a:lnSpc>
                <a:spcPct val="80000"/>
              </a:lnSpc>
            </a:pPr>
            <a:r>
              <a:rPr lang="en-US" sz="1800">
                <a:latin typeface="Arial" charset="0"/>
              </a:rPr>
              <a:t>Challenging situations quickly go from line care giver to team leader to coordinator to ED and or directly to 911- This can be self initiated. It is not uncommon for the excessive use of stimulants like tobacco alcohol to proceed a crisis</a:t>
            </a:r>
            <a:r>
              <a:rPr lang="en-US" sz="1800">
                <a:latin typeface="AdLib BT" pitchFamily="82" charset="0"/>
              </a:rPr>
              <a:t>.</a:t>
            </a:r>
          </a:p>
        </p:txBody>
      </p:sp>
      <p:pic>
        <p:nvPicPr>
          <p:cNvPr id="57348" name="Picture 4" descr="DSCF1759"/>
          <p:cNvPicPr>
            <a:picLocks noChangeAspect="1" noChangeArrowheads="1"/>
          </p:cNvPicPr>
          <p:nvPr/>
        </p:nvPicPr>
        <p:blipFill>
          <a:blip r:embed="rId3" cstate="print"/>
          <a:srcRect l="27272" t="22511" r="20779" b="20346"/>
          <a:stretch>
            <a:fillRect/>
          </a:stretch>
        </p:blipFill>
        <p:spPr bwMode="auto">
          <a:xfrm rot="1559026">
            <a:off x="609600" y="3429000"/>
            <a:ext cx="3048000" cy="2514600"/>
          </a:xfrm>
          <a:prstGeom prst="rect">
            <a:avLst/>
          </a:prstGeom>
          <a:ln>
            <a:noFill/>
          </a:ln>
          <a:effectLst>
            <a:outerShdw blurRad="292100" dist="139700" dir="2700000" algn="tl" rotWithShape="0">
              <a:srgbClr val="333333">
                <a:alpha val="65000"/>
              </a:srgbClr>
            </a:outerShdw>
          </a:effectLst>
        </p:spPr>
      </p:pic>
      <p:sp>
        <p:nvSpPr>
          <p:cNvPr id="57349" name="Text Box 5"/>
          <p:cNvSpPr txBox="1">
            <a:spLocks noChangeArrowheads="1"/>
          </p:cNvSpPr>
          <p:nvPr/>
        </p:nvSpPr>
        <p:spPr bwMode="auto">
          <a:xfrm>
            <a:off x="3962400" y="2667000"/>
            <a:ext cx="4876800" cy="3116263"/>
          </a:xfrm>
          <a:prstGeom prst="rect">
            <a:avLst/>
          </a:prstGeom>
          <a:noFill/>
          <a:ln w="9525">
            <a:noFill/>
            <a:miter lim="800000"/>
            <a:headEnd/>
            <a:tailEnd/>
          </a:ln>
          <a:effectLst/>
        </p:spPr>
        <p:txBody>
          <a:bodyPr>
            <a:spAutoFit/>
          </a:bodyPr>
          <a:lstStyle/>
          <a:p>
            <a:pPr>
              <a:spcBef>
                <a:spcPct val="50000"/>
              </a:spcBef>
              <a:buFontTx/>
              <a:buChar char="•"/>
            </a:pPr>
            <a:r>
              <a:rPr lang="en-US" sz="1800"/>
              <a:t>Response must be warm and caring - assuring that all are safe and loved</a:t>
            </a:r>
          </a:p>
          <a:p>
            <a:pPr>
              <a:spcBef>
                <a:spcPct val="50000"/>
              </a:spcBef>
              <a:buFontTx/>
              <a:buChar char="•"/>
            </a:pPr>
            <a:r>
              <a:rPr lang="en-US" sz="1800"/>
              <a:t>Rush to the crisis but walk through the door. </a:t>
            </a:r>
          </a:p>
          <a:p>
            <a:pPr>
              <a:spcBef>
                <a:spcPct val="50000"/>
              </a:spcBef>
              <a:buFontTx/>
              <a:buChar char="•"/>
            </a:pPr>
            <a:r>
              <a:rPr lang="en-US" sz="1800"/>
              <a:t>Line care givers need 24/7 response if the revolving door is to be stopped. </a:t>
            </a:r>
          </a:p>
          <a:p>
            <a:pPr>
              <a:spcBef>
                <a:spcPct val="50000"/>
              </a:spcBef>
              <a:buFontTx/>
              <a:buChar char="•"/>
            </a:pPr>
            <a:r>
              <a:rPr lang="en-US" sz="1800"/>
              <a:t>Don’t provoke violence</a:t>
            </a:r>
          </a:p>
          <a:p>
            <a:pPr>
              <a:spcBef>
                <a:spcPct val="50000"/>
              </a:spcBef>
              <a:buFontTx/>
              <a:buChar char="•"/>
            </a:pPr>
            <a:r>
              <a:rPr lang="en-US" sz="1800"/>
              <a:t>Less talk, slow the pace, sit down, model cooling things down, share some tea, make few demands</a:t>
            </a:r>
          </a:p>
        </p:txBody>
      </p:sp>
    </p:spTree>
    <p:extLst>
      <p:ext uri="{BB962C8B-B14F-4D97-AF65-F5344CB8AC3E}">
        <p14:creationId xmlns:p14="http://schemas.microsoft.com/office/powerpoint/2010/main" val="316174201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BCEDAC9E-D490-4528-AECA-A90BF448E358}" type="slidenum">
              <a:rPr lang="en-US"/>
              <a:pPr/>
              <a:t>28</a:t>
            </a:fld>
            <a:endParaRPr lang="en-US"/>
          </a:p>
        </p:txBody>
      </p:sp>
      <p:sp>
        <p:nvSpPr>
          <p:cNvPr id="58370" name="Rectangle 2"/>
          <p:cNvSpPr>
            <a:spLocks noGrp="1" noChangeArrowheads="1"/>
          </p:cNvSpPr>
          <p:nvPr>
            <p:ph type="title"/>
          </p:nvPr>
        </p:nvSpPr>
        <p:spPr>
          <a:xfrm>
            <a:off x="685800" y="381000"/>
            <a:ext cx="5410200" cy="768672"/>
          </a:xfrm>
        </p:spPr>
        <p:txBody>
          <a:bodyPr/>
          <a:lstStyle/>
          <a:p>
            <a:r>
              <a:rPr lang="en-US" sz="5400" dirty="0">
                <a:solidFill>
                  <a:schemeClr val="accent1">
                    <a:lumMod val="60000"/>
                    <a:lumOff val="40000"/>
                  </a:schemeClr>
                </a:solidFill>
                <a:latin typeface="AdLib BT" pitchFamily="82" charset="0"/>
              </a:rPr>
              <a:t>Outside Protocols</a:t>
            </a:r>
          </a:p>
        </p:txBody>
      </p:sp>
      <p:sp>
        <p:nvSpPr>
          <p:cNvPr id="58371" name="Rectangle 3"/>
          <p:cNvSpPr>
            <a:spLocks noGrp="1" noChangeArrowheads="1"/>
          </p:cNvSpPr>
          <p:nvPr>
            <p:ph type="body" idx="1"/>
          </p:nvPr>
        </p:nvSpPr>
        <p:spPr>
          <a:xfrm>
            <a:off x="762000" y="1295400"/>
            <a:ext cx="5410200" cy="5105400"/>
          </a:xfrm>
        </p:spPr>
        <p:txBody>
          <a:bodyPr/>
          <a:lstStyle/>
          <a:p>
            <a:pPr>
              <a:lnSpc>
                <a:spcPct val="90000"/>
              </a:lnSpc>
            </a:pPr>
            <a:r>
              <a:rPr lang="en-US" sz="2000">
                <a:latin typeface="Arial" charset="0"/>
              </a:rPr>
              <a:t>In the same evening 911, Police, hospital emergency, and mental health services may all be involved – the need for a plan and protocols is obvious</a:t>
            </a:r>
          </a:p>
          <a:p>
            <a:pPr>
              <a:lnSpc>
                <a:spcPct val="90000"/>
              </a:lnSpc>
            </a:pPr>
            <a:r>
              <a:rPr lang="en-US" sz="2000">
                <a:latin typeface="Arial" charset="0"/>
              </a:rPr>
              <a:t>To complicate life, the above agencies have rotating staff often working 12 hours shifts and one rarely sees the same people or professionals twice.</a:t>
            </a:r>
          </a:p>
          <a:p>
            <a:pPr>
              <a:lnSpc>
                <a:spcPct val="90000"/>
              </a:lnSpc>
            </a:pPr>
            <a:r>
              <a:rPr lang="en-US" sz="2000">
                <a:latin typeface="Arial" charset="0"/>
              </a:rPr>
              <a:t>Use appropriate generic services as required or requested but keep a line of communication open with liasion staff and remind all of protocols. Don’t abandon some one in an ambulance or hospital</a:t>
            </a:r>
          </a:p>
          <a:p>
            <a:pPr>
              <a:lnSpc>
                <a:spcPct val="90000"/>
              </a:lnSpc>
            </a:pPr>
            <a:r>
              <a:rPr lang="en-US" sz="2000">
                <a:latin typeface="Arial" charset="0"/>
              </a:rPr>
              <a:t>Remind them that you are there to keep them feeling safe and loved. Nurture with food, words and touch </a:t>
            </a:r>
          </a:p>
        </p:txBody>
      </p:sp>
      <p:pic>
        <p:nvPicPr>
          <p:cNvPr id="58372" name="Picture 4" descr="DSCF1688"/>
          <p:cNvPicPr>
            <a:picLocks noChangeAspect="1" noChangeArrowheads="1"/>
          </p:cNvPicPr>
          <p:nvPr/>
        </p:nvPicPr>
        <p:blipFill>
          <a:blip r:embed="rId3" cstate="print"/>
          <a:srcRect l="26471" t="3922" r="41177" b="653"/>
          <a:stretch>
            <a:fillRect/>
          </a:stretch>
        </p:blipFill>
        <p:spPr bwMode="auto">
          <a:xfrm>
            <a:off x="6248400" y="762000"/>
            <a:ext cx="2514600" cy="5562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968219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705600" y="6324600"/>
            <a:ext cx="1905000" cy="457200"/>
          </a:xfrm>
          <a:prstGeom prst="rect">
            <a:avLst/>
          </a:prstGeom>
        </p:spPr>
        <p:txBody>
          <a:bodyPr/>
          <a:lstStyle/>
          <a:p>
            <a:fld id="{7C5E2E53-F213-49DB-A80B-3E16144FFC8E}" type="slidenum">
              <a:rPr lang="en-US"/>
              <a:pPr/>
              <a:t>29</a:t>
            </a:fld>
            <a:endParaRPr lang="en-US"/>
          </a:p>
        </p:txBody>
      </p:sp>
      <p:sp>
        <p:nvSpPr>
          <p:cNvPr id="60418" name="Rectangle 2"/>
          <p:cNvSpPr>
            <a:spLocks noGrp="1" noChangeArrowheads="1"/>
          </p:cNvSpPr>
          <p:nvPr>
            <p:ph type="title"/>
          </p:nvPr>
        </p:nvSpPr>
        <p:spPr>
          <a:xfrm>
            <a:off x="381000" y="230188"/>
            <a:ext cx="8382000" cy="768672"/>
          </a:xfrm>
        </p:spPr>
        <p:txBody>
          <a:bodyPr/>
          <a:lstStyle/>
          <a:p>
            <a:r>
              <a:rPr lang="en-US" sz="5400" dirty="0">
                <a:solidFill>
                  <a:schemeClr val="accent1">
                    <a:lumMod val="60000"/>
                    <a:lumOff val="40000"/>
                  </a:schemeClr>
                </a:solidFill>
                <a:effectLst/>
                <a:latin typeface="AdLib BT" pitchFamily="82" charset="0"/>
              </a:rPr>
              <a:t>Crisis Support</a:t>
            </a:r>
            <a:endParaRPr lang="en-US" sz="5400" dirty="0">
              <a:solidFill>
                <a:schemeClr val="accent1">
                  <a:lumMod val="60000"/>
                  <a:lumOff val="40000"/>
                </a:schemeClr>
              </a:solidFill>
              <a:effectLst/>
            </a:endParaRPr>
          </a:p>
        </p:txBody>
      </p:sp>
      <p:sp>
        <p:nvSpPr>
          <p:cNvPr id="60419" name="Rectangle 3"/>
          <p:cNvSpPr>
            <a:spLocks noGrp="1" noChangeArrowheads="1"/>
          </p:cNvSpPr>
          <p:nvPr>
            <p:ph type="body" idx="1"/>
          </p:nvPr>
        </p:nvSpPr>
        <p:spPr>
          <a:xfrm>
            <a:off x="2895600" y="1828800"/>
            <a:ext cx="5867400" cy="1295400"/>
          </a:xfrm>
        </p:spPr>
        <p:txBody>
          <a:bodyPr/>
          <a:lstStyle/>
          <a:p>
            <a:pPr>
              <a:lnSpc>
                <a:spcPct val="90000"/>
              </a:lnSpc>
            </a:pPr>
            <a:r>
              <a:rPr lang="en-US" sz="2400">
                <a:solidFill>
                  <a:srgbClr val="E5E9E3"/>
                </a:solidFill>
                <a:latin typeface="Arial" charset="0"/>
              </a:rPr>
              <a:t>Downplay the crisis. Walk in as if you are just visiting – greet with hugs</a:t>
            </a:r>
          </a:p>
          <a:p>
            <a:pPr>
              <a:lnSpc>
                <a:spcPct val="90000"/>
              </a:lnSpc>
            </a:pPr>
            <a:r>
              <a:rPr lang="en-US" sz="2400">
                <a:solidFill>
                  <a:srgbClr val="E5E9E3"/>
                </a:solidFill>
                <a:latin typeface="Arial" charset="0"/>
              </a:rPr>
              <a:t>Use a tag team approach to give relief</a:t>
            </a:r>
          </a:p>
        </p:txBody>
      </p:sp>
      <p:pic>
        <p:nvPicPr>
          <p:cNvPr id="60420" name="Picture 4" descr="john"/>
          <p:cNvPicPr>
            <a:picLocks noChangeAspect="1" noChangeArrowheads="1"/>
          </p:cNvPicPr>
          <p:nvPr/>
        </p:nvPicPr>
        <p:blipFill>
          <a:blip r:embed="rId3" cstate="print"/>
          <a:srcRect/>
          <a:stretch>
            <a:fillRect/>
          </a:stretch>
        </p:blipFill>
        <p:spPr bwMode="auto">
          <a:xfrm rot="-1421325">
            <a:off x="532163" y="1540362"/>
            <a:ext cx="2057400" cy="1654175"/>
          </a:xfrm>
          <a:prstGeom prst="rect">
            <a:avLst/>
          </a:prstGeom>
          <a:ln>
            <a:noFill/>
          </a:ln>
          <a:effectLst>
            <a:outerShdw blurRad="292100" dist="139700" dir="2700000" algn="tl" rotWithShape="0">
              <a:srgbClr val="333333">
                <a:alpha val="65000"/>
              </a:srgbClr>
            </a:outerShdw>
          </a:effectLst>
        </p:spPr>
      </p:pic>
      <p:sp>
        <p:nvSpPr>
          <p:cNvPr id="60421" name="Text Box 5"/>
          <p:cNvSpPr txBox="1">
            <a:spLocks noChangeArrowheads="1"/>
          </p:cNvSpPr>
          <p:nvPr/>
        </p:nvSpPr>
        <p:spPr bwMode="auto">
          <a:xfrm>
            <a:off x="762000" y="3276600"/>
            <a:ext cx="8001000" cy="3560763"/>
          </a:xfrm>
          <a:prstGeom prst="rect">
            <a:avLst/>
          </a:prstGeom>
          <a:noFill/>
          <a:ln w="9525">
            <a:noFill/>
            <a:miter lim="800000"/>
            <a:headEnd/>
            <a:tailEnd/>
          </a:ln>
          <a:effectLst/>
        </p:spPr>
        <p:txBody>
          <a:bodyPr>
            <a:spAutoFit/>
          </a:bodyPr>
          <a:lstStyle/>
          <a:p>
            <a:pPr>
              <a:buFontTx/>
              <a:buChar char="•"/>
            </a:pPr>
            <a:r>
              <a:rPr lang="en-US" sz="2400"/>
              <a:t>  Broaden the space for movement. </a:t>
            </a:r>
          </a:p>
          <a:p>
            <a:pPr>
              <a:buFontTx/>
              <a:buChar char="•"/>
            </a:pPr>
            <a:r>
              <a:rPr lang="en-US" sz="2400"/>
              <a:t>  Work to reconnect the care giver.</a:t>
            </a:r>
          </a:p>
          <a:p>
            <a:pPr>
              <a:buFontTx/>
              <a:buChar char="•"/>
            </a:pPr>
            <a:r>
              <a:rPr lang="en-US" sz="2400"/>
              <a:t>  Ignore the incident if possible – clean up and get on      with life. Use the cleanup as a way of connecting.</a:t>
            </a:r>
          </a:p>
          <a:p>
            <a:pPr>
              <a:buFontTx/>
              <a:buChar char="•"/>
            </a:pPr>
            <a:r>
              <a:rPr lang="en-US" sz="2400"/>
              <a:t>  In extremes be prepared for suicide attempts after critical incidents</a:t>
            </a:r>
          </a:p>
          <a:p>
            <a:pPr>
              <a:buFontTx/>
              <a:buChar char="•"/>
            </a:pPr>
            <a:r>
              <a:rPr lang="en-US" sz="2400"/>
              <a:t>  Use emergency respite to avoid crisis rather than a response to crisis.</a:t>
            </a:r>
          </a:p>
          <a:p>
            <a:pPr>
              <a:spcBef>
                <a:spcPct val="50000"/>
              </a:spcBef>
            </a:pPr>
            <a:endParaRPr lang="en-US" sz="2400"/>
          </a:p>
        </p:txBody>
      </p:sp>
    </p:spTree>
    <p:extLst>
      <p:ext uri="{BB962C8B-B14F-4D97-AF65-F5344CB8AC3E}">
        <p14:creationId xmlns:p14="http://schemas.microsoft.com/office/powerpoint/2010/main" val="384446195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548680"/>
            <a:ext cx="8064896" cy="6696744"/>
          </a:xfrm>
        </p:spPr>
        <p:txBody>
          <a:bodyPr>
            <a:normAutofit fontScale="77500" lnSpcReduction="20000"/>
          </a:bodyPr>
          <a:lstStyle/>
          <a:p>
            <a:r>
              <a:rPr lang="en-US" sz="4600" dirty="0" smtClean="0">
                <a:solidFill>
                  <a:schemeClr val="tx2"/>
                </a:solidFill>
                <a:effectLst>
                  <a:outerShdw blurRad="38100" dist="38100" dir="2700000" algn="tl">
                    <a:srgbClr val="000000">
                      <a:alpha val="43137"/>
                    </a:srgbClr>
                  </a:outerShdw>
                </a:effectLst>
              </a:rPr>
              <a:t>Developing Relationships</a:t>
            </a:r>
            <a:br>
              <a:rPr lang="en-US" sz="4600" dirty="0" smtClean="0">
                <a:solidFill>
                  <a:schemeClr val="tx2"/>
                </a:solidFill>
                <a:effectLst>
                  <a:outerShdw blurRad="38100" dist="38100" dir="2700000" algn="tl">
                    <a:srgbClr val="000000">
                      <a:alpha val="43137"/>
                    </a:srgbClr>
                  </a:outerShdw>
                </a:effectLst>
              </a:rPr>
            </a:br>
            <a:endParaRPr lang="en-US" sz="4600" dirty="0" smtClean="0">
              <a:solidFill>
                <a:schemeClr val="tx2"/>
              </a:solidFill>
              <a:effectLst>
                <a:outerShdw blurRad="38100" dist="38100" dir="2700000" algn="tl">
                  <a:srgbClr val="000000">
                    <a:alpha val="43137"/>
                  </a:srgbClr>
                </a:outerShdw>
              </a:effectLst>
            </a:endParaRPr>
          </a:p>
          <a:p>
            <a:r>
              <a:rPr lang="en-US" sz="3600" dirty="0" smtClean="0"/>
              <a:t>. </a:t>
            </a:r>
            <a:r>
              <a:rPr lang="en-US" sz="3600" b="1" dirty="0"/>
              <a:t>Movement away from independence and toward interdependence: </a:t>
            </a:r>
            <a:r>
              <a:rPr lang="en-US" sz="3600" dirty="0"/>
              <a:t>Most modern supportive systems have been founded in the call for individualism—a sense that each must stand on his/her own and the peak of human development is independence. While independence is seen as a moral good, it does not have primary value. Without denigrating its secondary role in human development, independence must be seen as emerging out of human interdependence. There can be no real or meaningful independence without being strongly connected to others. It is in each person’s circle of friends, that interdependence is created and from this human independence. These personal face-to-face relationships, when looked at from the collective group’s perspective and modes of interacting, form community. </a:t>
            </a:r>
            <a:r>
              <a:rPr lang="en-US" sz="3600" dirty="0" smtClean="0"/>
              <a:t> </a:t>
            </a:r>
            <a:r>
              <a:rPr lang="en-US" sz="3100" i="1" dirty="0" smtClean="0"/>
              <a:t>John McGee A Culture of Life</a:t>
            </a:r>
            <a:endParaRPr lang="en-CA" sz="3100" i="1" dirty="0"/>
          </a:p>
          <a:p>
            <a:pPr lvl="0"/>
            <a:endParaRPr lang="en-US" sz="3600"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52946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5BEBA116-A979-4170-8628-2CF6C6FC9A7B}" type="slidenum">
              <a:rPr lang="en-US"/>
              <a:pPr/>
              <a:t>30</a:t>
            </a:fld>
            <a:endParaRPr lang="en-US"/>
          </a:p>
        </p:txBody>
      </p:sp>
      <p:pic>
        <p:nvPicPr>
          <p:cNvPr id="61445" name="Picture 5" descr="01"/>
          <p:cNvPicPr>
            <a:picLocks noChangeAspect="1" noChangeArrowheads="1"/>
          </p:cNvPicPr>
          <p:nvPr/>
        </p:nvPicPr>
        <p:blipFill>
          <a:blip r:embed="rId3" cstate="print">
            <a:lum bright="12000" contrast="-18000"/>
          </a:blip>
          <a:srcRect/>
          <a:stretch>
            <a:fillRect/>
          </a:stretch>
        </p:blipFill>
        <p:spPr bwMode="auto">
          <a:xfrm>
            <a:off x="990600" y="533400"/>
            <a:ext cx="7229475" cy="1514475"/>
          </a:xfrm>
          <a:prstGeom prst="rect">
            <a:avLst/>
          </a:prstGeom>
          <a:ln>
            <a:noFill/>
          </a:ln>
          <a:effectLst>
            <a:outerShdw blurRad="292100" dist="139700" dir="2700000" algn="tl" rotWithShape="0">
              <a:srgbClr val="333333">
                <a:alpha val="65000"/>
              </a:srgbClr>
            </a:outerShdw>
          </a:effectLst>
        </p:spPr>
      </p:pic>
      <p:sp>
        <p:nvSpPr>
          <p:cNvPr id="61442" name="Rectangle 2"/>
          <p:cNvSpPr>
            <a:spLocks noGrp="1" noChangeArrowheads="1"/>
          </p:cNvSpPr>
          <p:nvPr>
            <p:ph type="title"/>
          </p:nvPr>
        </p:nvSpPr>
        <p:spPr>
          <a:xfrm>
            <a:off x="2051720" y="762000"/>
            <a:ext cx="6101680" cy="683264"/>
          </a:xfrm>
        </p:spPr>
        <p:txBody>
          <a:bodyPr/>
          <a:lstStyle/>
          <a:p>
            <a:r>
              <a:rPr lang="en-US" sz="4800" dirty="0">
                <a:solidFill>
                  <a:schemeClr val="bg2">
                    <a:lumMod val="20000"/>
                    <a:lumOff val="80000"/>
                  </a:schemeClr>
                </a:solidFill>
                <a:latin typeface="AdLib BT" pitchFamily="82" charset="0"/>
              </a:rPr>
              <a:t>Time             </a:t>
            </a:r>
            <a:r>
              <a:rPr lang="en-US" sz="4800" dirty="0" smtClean="0">
                <a:solidFill>
                  <a:schemeClr val="bg2">
                    <a:lumMod val="20000"/>
                    <a:lumOff val="80000"/>
                  </a:schemeClr>
                </a:solidFill>
                <a:latin typeface="AdLib BT" pitchFamily="82" charset="0"/>
              </a:rPr>
              <a:t>               </a:t>
            </a:r>
            <a:r>
              <a:rPr lang="en-US" sz="4800" dirty="0">
                <a:solidFill>
                  <a:schemeClr val="bg2">
                    <a:lumMod val="20000"/>
                    <a:lumOff val="80000"/>
                  </a:schemeClr>
                </a:solidFill>
                <a:latin typeface="AdLib BT" pitchFamily="82" charset="0"/>
              </a:rPr>
              <a:t>Heals</a:t>
            </a:r>
          </a:p>
        </p:txBody>
      </p:sp>
      <p:sp>
        <p:nvSpPr>
          <p:cNvPr id="61443" name="Rectangle 3"/>
          <p:cNvSpPr>
            <a:spLocks noGrp="1" noChangeArrowheads="1"/>
          </p:cNvSpPr>
          <p:nvPr>
            <p:ph type="body" idx="1"/>
          </p:nvPr>
        </p:nvSpPr>
        <p:spPr>
          <a:xfrm>
            <a:off x="1219200" y="2286000"/>
            <a:ext cx="6858000" cy="3717941"/>
          </a:xfrm>
        </p:spPr>
        <p:txBody>
          <a:bodyPr/>
          <a:lstStyle/>
          <a:p>
            <a:pPr>
              <a:lnSpc>
                <a:spcPct val="80000"/>
              </a:lnSpc>
            </a:pPr>
            <a:r>
              <a:rPr lang="en-US" sz="2000" dirty="0">
                <a:latin typeface="Arial" charset="0"/>
              </a:rPr>
              <a:t>A crisis can come on fast but be over in 10-15 minutes. Provide face saving options – go for a coffee, make a phone call etc.</a:t>
            </a:r>
          </a:p>
          <a:p>
            <a:pPr>
              <a:lnSpc>
                <a:spcPct val="80000"/>
              </a:lnSpc>
            </a:pPr>
            <a:r>
              <a:rPr lang="en-US" sz="2000" dirty="0">
                <a:latin typeface="Arial" charset="0"/>
              </a:rPr>
              <a:t>Don’t attach blame – tough times are part of all out lives</a:t>
            </a:r>
          </a:p>
          <a:p>
            <a:pPr>
              <a:lnSpc>
                <a:spcPct val="80000"/>
              </a:lnSpc>
            </a:pPr>
            <a:r>
              <a:rPr lang="en-US" sz="2000" dirty="0">
                <a:latin typeface="Arial" charset="0"/>
              </a:rPr>
              <a:t>Use </a:t>
            </a:r>
            <a:r>
              <a:rPr lang="en-US" sz="2000" dirty="0" err="1">
                <a:latin typeface="Arial" charset="0"/>
              </a:rPr>
              <a:t>humour</a:t>
            </a:r>
            <a:r>
              <a:rPr lang="en-US" sz="2000" dirty="0">
                <a:latin typeface="Arial" charset="0"/>
              </a:rPr>
              <a:t>. Bring the energy down.</a:t>
            </a:r>
          </a:p>
          <a:p>
            <a:pPr>
              <a:lnSpc>
                <a:spcPct val="80000"/>
              </a:lnSpc>
            </a:pPr>
            <a:r>
              <a:rPr lang="en-US" sz="2000" dirty="0">
                <a:latin typeface="Arial" charset="0"/>
              </a:rPr>
              <a:t>Value care givers through verbal praise, emails, team meetings and lots of hugs</a:t>
            </a:r>
          </a:p>
          <a:p>
            <a:pPr>
              <a:lnSpc>
                <a:spcPct val="80000"/>
              </a:lnSpc>
            </a:pPr>
            <a:r>
              <a:rPr lang="en-US" sz="2000" dirty="0">
                <a:latin typeface="Arial" charset="0"/>
              </a:rPr>
              <a:t>In the middle of a crisis at the emergency ward it is not uncommon for the person to decide to go home. </a:t>
            </a:r>
          </a:p>
          <a:p>
            <a:pPr>
              <a:lnSpc>
                <a:spcPct val="80000"/>
              </a:lnSpc>
            </a:pPr>
            <a:r>
              <a:rPr lang="en-US" sz="2000" dirty="0">
                <a:latin typeface="Arial" charset="0"/>
              </a:rPr>
              <a:t>Thank the hospital staff before heading home.</a:t>
            </a:r>
          </a:p>
          <a:p>
            <a:pPr>
              <a:lnSpc>
                <a:spcPct val="80000"/>
              </a:lnSpc>
            </a:pPr>
            <a:r>
              <a:rPr lang="en-US" sz="2000" dirty="0">
                <a:latin typeface="Arial" charset="0"/>
              </a:rPr>
              <a:t>Even in a crisis it is important that everyone feel </a:t>
            </a:r>
            <a:br>
              <a:rPr lang="en-US" sz="2000" dirty="0">
                <a:latin typeface="Arial" charset="0"/>
              </a:rPr>
            </a:br>
            <a:r>
              <a:rPr lang="en-US" sz="2000" dirty="0">
                <a:solidFill>
                  <a:schemeClr val="accent5">
                    <a:lumMod val="25000"/>
                  </a:schemeClr>
                </a:solidFill>
                <a:latin typeface="Arial" charset="0"/>
              </a:rPr>
              <a:t/>
            </a:r>
            <a:br>
              <a:rPr lang="en-US" sz="2000" dirty="0">
                <a:solidFill>
                  <a:schemeClr val="accent5">
                    <a:lumMod val="25000"/>
                  </a:schemeClr>
                </a:solidFill>
                <a:latin typeface="Arial" charset="0"/>
              </a:rPr>
            </a:br>
            <a:r>
              <a:rPr lang="en-US" b="1" dirty="0">
                <a:solidFill>
                  <a:schemeClr val="accent1">
                    <a:lumMod val="20000"/>
                    <a:lumOff val="80000"/>
                  </a:schemeClr>
                </a:solidFill>
                <a:latin typeface="AdLib BT" pitchFamily="82" charset="0"/>
              </a:rPr>
              <a:t>SAFE, LOVED, ENGAGED and LOVING</a:t>
            </a:r>
          </a:p>
        </p:txBody>
      </p:sp>
    </p:spTree>
    <p:extLst>
      <p:ext uri="{BB962C8B-B14F-4D97-AF65-F5344CB8AC3E}">
        <p14:creationId xmlns:p14="http://schemas.microsoft.com/office/powerpoint/2010/main" val="93354364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6705600" y="6324600"/>
            <a:ext cx="1905000" cy="457200"/>
          </a:xfrm>
          <a:prstGeom prst="rect">
            <a:avLst/>
          </a:prstGeom>
        </p:spPr>
        <p:txBody>
          <a:bodyPr/>
          <a:lstStyle/>
          <a:p>
            <a:fld id="{3EE8AF2A-5834-459C-9C38-B25DC4850B66}" type="slidenum">
              <a:rPr lang="en-US"/>
              <a:pPr/>
              <a:t>31</a:t>
            </a:fld>
            <a:endParaRPr lang="en-US"/>
          </a:p>
        </p:txBody>
      </p:sp>
      <p:sp>
        <p:nvSpPr>
          <p:cNvPr id="63490" name="Rectangle 2"/>
          <p:cNvSpPr>
            <a:spLocks noGrp="1" noChangeArrowheads="1"/>
          </p:cNvSpPr>
          <p:nvPr>
            <p:ph type="title"/>
          </p:nvPr>
        </p:nvSpPr>
        <p:spPr>
          <a:xfrm>
            <a:off x="1219200" y="152400"/>
            <a:ext cx="7010400" cy="664797"/>
          </a:xfrm>
        </p:spPr>
        <p:txBody>
          <a:bodyPr/>
          <a:lstStyle/>
          <a:p>
            <a:r>
              <a:rPr lang="en-US" b="1" dirty="0" smtClean="0">
                <a:solidFill>
                  <a:schemeClr val="accent2">
                    <a:lumMod val="20000"/>
                    <a:lumOff val="80000"/>
                  </a:schemeClr>
                </a:solidFill>
                <a:latin typeface="Book Antiqua" pitchFamily="18" charset="0"/>
              </a:rPr>
              <a:t>Prader-Willi </a:t>
            </a:r>
            <a:r>
              <a:rPr lang="en-US" b="1" dirty="0" smtClean="0">
                <a:solidFill>
                  <a:schemeClr val="accent2">
                    <a:lumMod val="20000"/>
                    <a:lumOff val="80000"/>
                  </a:schemeClr>
                </a:solidFill>
                <a:latin typeface="Book Antiqua" pitchFamily="18" charset="0"/>
              </a:rPr>
              <a:t>Syndrome</a:t>
            </a:r>
            <a:endParaRPr lang="en-US" b="1" dirty="0">
              <a:solidFill>
                <a:schemeClr val="accent2">
                  <a:lumMod val="20000"/>
                  <a:lumOff val="80000"/>
                </a:schemeClr>
              </a:solidFill>
              <a:latin typeface="Book Antiqua" pitchFamily="18" charset="0"/>
            </a:endParaRPr>
          </a:p>
        </p:txBody>
      </p:sp>
      <p:sp>
        <p:nvSpPr>
          <p:cNvPr id="63493" name="Text Box 5"/>
          <p:cNvSpPr txBox="1">
            <a:spLocks noChangeArrowheads="1"/>
          </p:cNvSpPr>
          <p:nvPr/>
        </p:nvSpPr>
        <p:spPr bwMode="auto">
          <a:xfrm>
            <a:off x="2133600" y="4724400"/>
            <a:ext cx="4587875" cy="366713"/>
          </a:xfrm>
          <a:prstGeom prst="rect">
            <a:avLst/>
          </a:prstGeom>
          <a:noFill/>
          <a:ln w="9525">
            <a:noFill/>
            <a:miter lim="800000"/>
            <a:headEnd/>
            <a:tailEnd/>
          </a:ln>
          <a:effectLst/>
        </p:spPr>
        <p:txBody>
          <a:bodyPr>
            <a:spAutoFit/>
          </a:bodyPr>
          <a:lstStyle/>
          <a:p>
            <a:pPr eaLnBrk="0" hangingPunct="0"/>
            <a:endParaRPr lang="en-US" sz="1800" dirty="0">
              <a:latin typeface="Verdana" pitchFamily="34" charset="0"/>
            </a:endParaRPr>
          </a:p>
        </p:txBody>
      </p:sp>
      <p:pic>
        <p:nvPicPr>
          <p:cNvPr id="2" name="Picture 1">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81" y="1518970"/>
            <a:ext cx="8352731" cy="4424630"/>
          </a:xfrm>
          <a:prstGeom prst="rect">
            <a:avLst/>
          </a:prstGeom>
        </p:spPr>
      </p:pic>
    </p:spTree>
    <p:extLst>
      <p:ext uri="{BB962C8B-B14F-4D97-AF65-F5344CB8AC3E}">
        <p14:creationId xmlns:p14="http://schemas.microsoft.com/office/powerpoint/2010/main" val="228517609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6705600" y="6324600"/>
            <a:ext cx="1905000" cy="457200"/>
          </a:xfrm>
          <a:prstGeom prst="rect">
            <a:avLst/>
          </a:prstGeom>
        </p:spPr>
        <p:txBody>
          <a:bodyPr/>
          <a:lstStyle/>
          <a:p>
            <a:fld id="{3EE8AF2A-5834-459C-9C38-B25DC4850B66}" type="slidenum">
              <a:rPr lang="en-US"/>
              <a:pPr/>
              <a:t>32</a:t>
            </a:fld>
            <a:endParaRPr lang="en-US" dirty="0"/>
          </a:p>
        </p:txBody>
      </p:sp>
      <p:sp>
        <p:nvSpPr>
          <p:cNvPr id="63490" name="Rectangle 2"/>
          <p:cNvSpPr>
            <a:spLocks noGrp="1" noChangeArrowheads="1"/>
          </p:cNvSpPr>
          <p:nvPr>
            <p:ph type="title"/>
          </p:nvPr>
        </p:nvSpPr>
        <p:spPr>
          <a:xfrm>
            <a:off x="381000" y="230188"/>
            <a:ext cx="8382000" cy="768672"/>
          </a:xfrm>
        </p:spPr>
        <p:txBody>
          <a:bodyPr/>
          <a:lstStyle/>
          <a:p>
            <a:r>
              <a:rPr lang="en-US" sz="5400" b="1" dirty="0">
                <a:solidFill>
                  <a:schemeClr val="tx2">
                    <a:lumMod val="40000"/>
                    <a:lumOff val="60000"/>
                  </a:schemeClr>
                </a:solidFill>
                <a:latin typeface="AdLib BT" pitchFamily="82" charset="0"/>
              </a:rPr>
              <a:t>Thanks for your time</a:t>
            </a:r>
          </a:p>
        </p:txBody>
      </p:sp>
      <p:sp>
        <p:nvSpPr>
          <p:cNvPr id="63491" name="Rectangle 3"/>
          <p:cNvSpPr>
            <a:spLocks noGrp="1" noChangeArrowheads="1"/>
          </p:cNvSpPr>
          <p:nvPr>
            <p:ph type="body" idx="1"/>
          </p:nvPr>
        </p:nvSpPr>
        <p:spPr/>
        <p:txBody>
          <a:bodyPr/>
          <a:lstStyle/>
          <a:p>
            <a:pPr>
              <a:buFontTx/>
              <a:buNone/>
            </a:pPr>
            <a:endParaRPr lang="en-US" dirty="0"/>
          </a:p>
          <a:p>
            <a:pPr>
              <a:buFontTx/>
              <a:buNone/>
            </a:pPr>
            <a:endParaRPr lang="en-US" dirty="0"/>
          </a:p>
          <a:p>
            <a:pPr>
              <a:buFontTx/>
              <a:buNone/>
            </a:pPr>
            <a:endParaRPr lang="en-US" dirty="0"/>
          </a:p>
          <a:p>
            <a:pPr>
              <a:buFontTx/>
              <a:buNone/>
            </a:pPr>
            <a:endParaRPr lang="en-US" dirty="0"/>
          </a:p>
          <a:p>
            <a:pPr>
              <a:buFontTx/>
              <a:buNone/>
            </a:pPr>
            <a:endParaRPr lang="en-US" dirty="0"/>
          </a:p>
          <a:p>
            <a:pPr>
              <a:buFontTx/>
              <a:buNone/>
            </a:pPr>
            <a:endParaRPr lang="en-US" dirty="0"/>
          </a:p>
        </p:txBody>
      </p:sp>
      <p:pic>
        <p:nvPicPr>
          <p:cNvPr id="63492" name="Picture 4" descr="FrontLook-00087"/>
          <p:cNvPicPr>
            <a:picLocks noChangeAspect="1" noChangeArrowheads="1"/>
          </p:cNvPicPr>
          <p:nvPr/>
        </p:nvPicPr>
        <p:blipFill>
          <a:blip r:embed="rId3" cstate="print"/>
          <a:srcRect/>
          <a:stretch>
            <a:fillRect/>
          </a:stretch>
        </p:blipFill>
        <p:spPr bwMode="auto">
          <a:xfrm>
            <a:off x="467544" y="1268760"/>
            <a:ext cx="7277100" cy="2124075"/>
          </a:xfrm>
          <a:prstGeom prst="rect">
            <a:avLst/>
          </a:prstGeom>
          <a:ln>
            <a:noFill/>
          </a:ln>
          <a:effectLst>
            <a:outerShdw blurRad="292100" dist="139700" dir="2700000" algn="tl" rotWithShape="0">
              <a:srgbClr val="333333">
                <a:alpha val="65000"/>
              </a:srgbClr>
            </a:outerShdw>
          </a:effectLst>
        </p:spPr>
      </p:pic>
      <p:sp>
        <p:nvSpPr>
          <p:cNvPr id="63493" name="Text Box 5"/>
          <p:cNvSpPr txBox="1">
            <a:spLocks noChangeArrowheads="1"/>
          </p:cNvSpPr>
          <p:nvPr/>
        </p:nvSpPr>
        <p:spPr bwMode="auto">
          <a:xfrm>
            <a:off x="2133600" y="4724400"/>
            <a:ext cx="4587875" cy="366713"/>
          </a:xfrm>
          <a:prstGeom prst="rect">
            <a:avLst/>
          </a:prstGeom>
          <a:noFill/>
          <a:ln w="9525">
            <a:noFill/>
            <a:miter lim="800000"/>
            <a:headEnd/>
            <a:tailEnd/>
          </a:ln>
          <a:effectLst/>
        </p:spPr>
        <p:txBody>
          <a:bodyPr>
            <a:spAutoFit/>
          </a:bodyPr>
          <a:lstStyle/>
          <a:p>
            <a:pPr eaLnBrk="0" hangingPunct="0"/>
            <a:endParaRPr lang="en-US" sz="1800" dirty="0">
              <a:latin typeface="Verdana" pitchFamily="34" charset="0"/>
            </a:endParaRPr>
          </a:p>
        </p:txBody>
      </p:sp>
      <p:sp>
        <p:nvSpPr>
          <p:cNvPr id="63494" name="Text Box 6"/>
          <p:cNvSpPr txBox="1">
            <a:spLocks noChangeArrowheads="1"/>
          </p:cNvSpPr>
          <p:nvPr/>
        </p:nvSpPr>
        <p:spPr bwMode="auto">
          <a:xfrm>
            <a:off x="596280" y="3914775"/>
            <a:ext cx="8001000" cy="809625"/>
          </a:xfrm>
          <a:prstGeom prst="rect">
            <a:avLst/>
          </a:prstGeom>
          <a:noFill/>
          <a:ln w="9525">
            <a:noFill/>
            <a:miter lim="800000"/>
            <a:headEnd/>
            <a:tailEnd/>
          </a:ln>
          <a:effectLst/>
        </p:spPr>
        <p:txBody>
          <a:bodyPr>
            <a:spAutoFit/>
          </a:bodyPr>
          <a:lstStyle/>
          <a:p>
            <a:pPr eaLnBrk="0" hangingPunct="0">
              <a:spcBef>
                <a:spcPct val="50000"/>
              </a:spcBef>
            </a:pPr>
            <a:r>
              <a:rPr lang="en-US" sz="2000" b="1" dirty="0">
                <a:latin typeface="Verdana" pitchFamily="34" charset="0"/>
              </a:rPr>
              <a:t>www.HomeSociety.com    www.GentleTeaching.com</a:t>
            </a:r>
          </a:p>
          <a:p>
            <a:pPr eaLnBrk="0" hangingPunct="0">
              <a:spcBef>
                <a:spcPct val="50000"/>
              </a:spcBef>
            </a:pPr>
            <a:endParaRPr lang="en-US" sz="1800" dirty="0">
              <a:latin typeface="Verdana"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9657" y="4907756"/>
            <a:ext cx="4597896" cy="1337339"/>
          </a:xfrm>
          <a:prstGeom prst="rect">
            <a:avLst/>
          </a:prstGeom>
        </p:spPr>
      </p:pic>
    </p:spTree>
    <p:extLst>
      <p:ext uri="{BB962C8B-B14F-4D97-AF65-F5344CB8AC3E}">
        <p14:creationId xmlns:p14="http://schemas.microsoft.com/office/powerpoint/2010/main" val="266027131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05600" y="6324600"/>
            <a:ext cx="1905000" cy="457200"/>
          </a:xfrm>
          <a:prstGeom prst="rect">
            <a:avLst/>
          </a:prstGeom>
        </p:spPr>
        <p:txBody>
          <a:bodyPr/>
          <a:lstStyle/>
          <a:p>
            <a:fld id="{C5414E0A-1D3F-4278-82B8-59F58E847B38}" type="slidenum">
              <a:rPr lang="en-US"/>
              <a:pPr/>
              <a:t>4</a:t>
            </a:fld>
            <a:endParaRPr lang="en-US" dirty="0"/>
          </a:p>
        </p:txBody>
      </p:sp>
      <p:sp>
        <p:nvSpPr>
          <p:cNvPr id="46082" name="Rectangle 2"/>
          <p:cNvSpPr>
            <a:spLocks noGrp="1" noChangeArrowheads="1"/>
          </p:cNvSpPr>
          <p:nvPr>
            <p:ph type="title"/>
          </p:nvPr>
        </p:nvSpPr>
        <p:spPr>
          <a:xfrm>
            <a:off x="228600" y="304800"/>
            <a:ext cx="8458200" cy="990600"/>
          </a:xfrm>
        </p:spPr>
        <p:txBody>
          <a:bodyPr/>
          <a:lstStyle/>
          <a:p>
            <a:r>
              <a:rPr lang="en-US" dirty="0">
                <a:latin typeface="AdLib BT" pitchFamily="82" charset="0"/>
              </a:rPr>
              <a:t>A call to Change</a:t>
            </a:r>
          </a:p>
        </p:txBody>
      </p:sp>
      <p:sp>
        <p:nvSpPr>
          <p:cNvPr id="46085" name="Text Box 5"/>
          <p:cNvSpPr txBox="1">
            <a:spLocks noChangeArrowheads="1"/>
          </p:cNvSpPr>
          <p:nvPr/>
        </p:nvSpPr>
        <p:spPr bwMode="auto">
          <a:xfrm>
            <a:off x="381000" y="3200400"/>
            <a:ext cx="8305800" cy="3192463"/>
          </a:xfrm>
          <a:prstGeom prst="rect">
            <a:avLst/>
          </a:prstGeom>
          <a:noFill/>
          <a:ln w="9525">
            <a:noFill/>
            <a:miter lim="800000"/>
            <a:headEnd/>
            <a:tailEnd/>
          </a:ln>
          <a:effectLst/>
        </p:spPr>
        <p:txBody>
          <a:bodyPr>
            <a:spAutoFit/>
          </a:bodyPr>
          <a:lstStyle/>
          <a:p>
            <a:pPr>
              <a:lnSpc>
                <a:spcPct val="80000"/>
              </a:lnSpc>
              <a:spcBef>
                <a:spcPct val="20000"/>
              </a:spcBef>
            </a:pPr>
            <a:r>
              <a:rPr lang="en-US" sz="1600" dirty="0"/>
              <a:t>Gentle Teaching is many things. Gentleness toward others, in spite of what anyone does or does not do, is the critical factor. </a:t>
            </a:r>
            <a:br>
              <a:rPr lang="en-US" sz="1600" dirty="0"/>
            </a:br>
            <a:r>
              <a:rPr lang="en-US" sz="1600" dirty="0"/>
              <a:t/>
            </a:r>
            <a:br>
              <a:rPr lang="en-US" sz="1600" dirty="0"/>
            </a:br>
            <a:r>
              <a:rPr lang="en-US" sz="1600" dirty="0"/>
              <a:t>It is a paradox. Fists are met with hugs. Cursing is met with words of affection and nurturing. Spiteful eyes are met with warmth. </a:t>
            </a:r>
            <a:br>
              <a:rPr lang="en-US" sz="1600" dirty="0"/>
            </a:br>
            <a:r>
              <a:rPr lang="en-US" sz="1600" dirty="0"/>
              <a:t/>
            </a:r>
            <a:br>
              <a:rPr lang="en-US" sz="1600" dirty="0"/>
            </a:br>
            <a:r>
              <a:rPr lang="en-US" sz="1600" dirty="0"/>
              <a:t>Gentleness recognizes that all change is mutual and interwoven. It starts with caregivers and, hopefully, touches those who are most marginalized. </a:t>
            </a:r>
            <a:br>
              <a:rPr lang="en-US" sz="1600" dirty="0"/>
            </a:br>
            <a:r>
              <a:rPr lang="en-US" sz="1600" dirty="0"/>
              <a:t/>
            </a:r>
            <a:br>
              <a:rPr lang="en-US" sz="1600" dirty="0"/>
            </a:br>
            <a:r>
              <a:rPr lang="en-US" sz="1600" dirty="0"/>
              <a:t>Its central focus is to express unconditional love. It is the framework around a psychology of human interdependence. </a:t>
            </a:r>
            <a:br>
              <a:rPr lang="en-US" sz="1600" dirty="0"/>
            </a:br>
            <a:r>
              <a:rPr lang="en-US" sz="1600" dirty="0"/>
              <a:t/>
            </a:r>
            <a:br>
              <a:rPr lang="en-US" sz="1600" dirty="0"/>
            </a:br>
            <a:r>
              <a:rPr lang="en-US" sz="1600" dirty="0"/>
              <a:t>The main idea of gentleness is not to get rid of someone else’s behaviors, but to deepen our own inner feelings of gentleness in the face of violence or disregard.</a:t>
            </a:r>
          </a:p>
          <a:p>
            <a:pPr>
              <a:spcBef>
                <a:spcPct val="50000"/>
              </a:spcBef>
            </a:pPr>
            <a:endParaRPr lang="en-US" sz="1600" dirty="0"/>
          </a:p>
        </p:txBody>
      </p:sp>
      <p:pic>
        <p:nvPicPr>
          <p:cNvPr id="46087" name="Picture 7" descr="15"/>
          <p:cNvPicPr>
            <a:picLocks noChangeAspect="1" noChangeArrowheads="1"/>
          </p:cNvPicPr>
          <p:nvPr/>
        </p:nvPicPr>
        <p:blipFill>
          <a:blip r:embed="rId3" cstate="print"/>
          <a:srcRect/>
          <a:stretch>
            <a:fillRect/>
          </a:stretch>
        </p:blipFill>
        <p:spPr bwMode="auto">
          <a:xfrm>
            <a:off x="838200" y="1371600"/>
            <a:ext cx="7229475" cy="1514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9123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391400" cy="1371600"/>
          </a:xfrm>
        </p:spPr>
        <p:txBody>
          <a:bodyPr/>
          <a:lstStyle/>
          <a:p>
            <a:pPr algn="l"/>
            <a:r>
              <a:rPr lang="en-US" sz="4800" dirty="0">
                <a:latin typeface="AdLib BT" pitchFamily="82" charset="0"/>
              </a:rPr>
              <a:t>The </a:t>
            </a:r>
            <a:r>
              <a:rPr lang="en-US" sz="5400" dirty="0">
                <a:latin typeface="AdLib BT" pitchFamily="82" charset="0"/>
              </a:rPr>
              <a:t>H.O.M.E.</a:t>
            </a:r>
            <a:r>
              <a:rPr lang="en-US" sz="4800" dirty="0">
                <a:latin typeface="AdLib BT" pitchFamily="82" charset="0"/>
              </a:rPr>
              <a:t> Society</a:t>
            </a:r>
          </a:p>
        </p:txBody>
      </p:sp>
      <p:sp>
        <p:nvSpPr>
          <p:cNvPr id="2051" name="Rectangle 3"/>
          <p:cNvSpPr>
            <a:spLocks noGrp="1" noChangeArrowheads="1"/>
          </p:cNvSpPr>
          <p:nvPr>
            <p:ph type="subTitle" idx="1"/>
          </p:nvPr>
        </p:nvSpPr>
        <p:spPr>
          <a:xfrm>
            <a:off x="304800" y="5257800"/>
            <a:ext cx="3157478" cy="914400"/>
          </a:xfrm>
        </p:spPr>
        <p:txBody>
          <a:bodyPr/>
          <a:lstStyle/>
          <a:p>
            <a:pPr>
              <a:lnSpc>
                <a:spcPct val="80000"/>
              </a:lnSpc>
            </a:pPr>
            <a:r>
              <a:rPr lang="en-US" sz="1600" b="1" dirty="0">
                <a:latin typeface="Arial" charset="0"/>
              </a:rPr>
              <a:t>Healthy Opportunities for Meaningful Experience Society </a:t>
            </a:r>
          </a:p>
          <a:p>
            <a:pPr>
              <a:lnSpc>
                <a:spcPct val="80000"/>
              </a:lnSpc>
            </a:pPr>
            <a:r>
              <a:rPr lang="en-US" sz="1600" b="1" dirty="0">
                <a:latin typeface="Arial" charset="0"/>
              </a:rPr>
              <a:t>Based in Abbotsford BC</a:t>
            </a:r>
            <a:br>
              <a:rPr lang="en-US" sz="1600" b="1" dirty="0">
                <a:latin typeface="Arial" charset="0"/>
              </a:rPr>
            </a:br>
            <a:endParaRPr lang="en-US" sz="1600" b="1" dirty="0">
              <a:latin typeface="Arial" charset="0"/>
            </a:endParaRPr>
          </a:p>
          <a:p>
            <a:pPr>
              <a:lnSpc>
                <a:spcPct val="80000"/>
              </a:lnSpc>
            </a:pPr>
            <a:r>
              <a:rPr lang="en-US" sz="1600" b="1" dirty="0">
                <a:latin typeface="Arial" charset="0"/>
              </a:rPr>
              <a:t>Established 1994</a:t>
            </a:r>
          </a:p>
          <a:p>
            <a:pPr>
              <a:lnSpc>
                <a:spcPct val="80000"/>
              </a:lnSpc>
            </a:pPr>
            <a:endParaRPr lang="en-US" sz="1600" b="1" dirty="0">
              <a:latin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52970">
            <a:off x="5181599" y="417899"/>
            <a:ext cx="2990976" cy="187401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69656">
            <a:off x="2763988" y="2179387"/>
            <a:ext cx="3733343" cy="266792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9630">
            <a:off x="522279" y="1565800"/>
            <a:ext cx="3398269" cy="242681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57645">
            <a:off x="6138249" y="2243184"/>
            <a:ext cx="1823183" cy="291673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11118">
            <a:off x="5119016" y="4561980"/>
            <a:ext cx="3116142" cy="195297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799" y="3528917"/>
            <a:ext cx="2237256" cy="159780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04715">
            <a:off x="2446436" y="3673330"/>
            <a:ext cx="1711495" cy="1288483"/>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5093" y="4749029"/>
            <a:ext cx="1578874" cy="1578874"/>
          </a:xfrm>
          <a:prstGeom prst="rect">
            <a:avLst/>
          </a:prstGeom>
        </p:spPr>
      </p:pic>
    </p:spTree>
    <p:extLst>
      <p:ext uri="{BB962C8B-B14F-4D97-AF65-F5344CB8AC3E}">
        <p14:creationId xmlns:p14="http://schemas.microsoft.com/office/powerpoint/2010/main" val="20372529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705600" y="6324600"/>
            <a:ext cx="1905000" cy="457200"/>
          </a:xfrm>
          <a:prstGeom prst="rect">
            <a:avLst/>
          </a:prstGeom>
        </p:spPr>
        <p:txBody>
          <a:bodyPr/>
          <a:lstStyle/>
          <a:p>
            <a:fld id="{B08CA9C0-19E1-42CC-BD59-022861793180}" type="slidenum">
              <a:rPr lang="en-US"/>
              <a:pPr/>
              <a:t>6</a:t>
            </a:fld>
            <a:endParaRPr lang="en-US" dirty="0"/>
          </a:p>
        </p:txBody>
      </p:sp>
      <p:sp>
        <p:nvSpPr>
          <p:cNvPr id="4098" name="Rectangle 2"/>
          <p:cNvSpPr>
            <a:spLocks noGrp="1" noChangeArrowheads="1"/>
          </p:cNvSpPr>
          <p:nvPr>
            <p:ph type="title"/>
          </p:nvPr>
        </p:nvSpPr>
        <p:spPr>
          <a:xfrm>
            <a:off x="304800" y="533400"/>
            <a:ext cx="7515225" cy="838200"/>
          </a:xfrm>
        </p:spPr>
        <p:txBody>
          <a:bodyPr/>
          <a:lstStyle/>
          <a:p>
            <a:pPr algn="r"/>
            <a:r>
              <a:rPr lang="en-US" b="1" dirty="0">
                <a:latin typeface="AdLib BT" pitchFamily="82" charset="0"/>
              </a:rPr>
              <a:t>Our Beginning</a:t>
            </a:r>
            <a:r>
              <a:rPr lang="en-US" dirty="0"/>
              <a:t> </a:t>
            </a:r>
          </a:p>
        </p:txBody>
      </p:sp>
      <p:sp>
        <p:nvSpPr>
          <p:cNvPr id="4099" name="Rectangle 3"/>
          <p:cNvSpPr>
            <a:spLocks noGrp="1" noChangeArrowheads="1"/>
          </p:cNvSpPr>
          <p:nvPr>
            <p:ph type="body" idx="1"/>
          </p:nvPr>
        </p:nvSpPr>
        <p:spPr>
          <a:xfrm>
            <a:off x="304800" y="1676400"/>
            <a:ext cx="8305800" cy="5181600"/>
          </a:xfrm>
          <a:ln>
            <a:solidFill>
              <a:schemeClr val="tx1"/>
            </a:solidFill>
          </a:ln>
        </p:spPr>
        <p:txBody>
          <a:bodyPr/>
          <a:lstStyle/>
          <a:p>
            <a:pPr>
              <a:lnSpc>
                <a:spcPct val="80000"/>
              </a:lnSpc>
            </a:pPr>
            <a:r>
              <a:rPr lang="en-US" sz="2000" dirty="0">
                <a:latin typeface="Arial" charset="0"/>
              </a:rPr>
              <a:t>The H.O.M.E. Society was formed to respond to the needs of 16 individuals who had not succeeded in previous attempts to leave institutional life and return to the community</a:t>
            </a:r>
            <a:br>
              <a:rPr lang="en-US" sz="2000" dirty="0">
                <a:latin typeface="Arial" charset="0"/>
              </a:rPr>
            </a:br>
            <a:endParaRPr lang="en-US" sz="2000" dirty="0">
              <a:latin typeface="Arial" charset="0"/>
            </a:endParaRPr>
          </a:p>
          <a:p>
            <a:pPr>
              <a:lnSpc>
                <a:spcPct val="80000"/>
              </a:lnSpc>
            </a:pPr>
            <a:endParaRPr lang="en-US" sz="2000" dirty="0">
              <a:latin typeface="Arial" charset="0"/>
            </a:endParaRPr>
          </a:p>
          <a:p>
            <a:pPr>
              <a:lnSpc>
                <a:spcPct val="80000"/>
              </a:lnSpc>
            </a:pPr>
            <a:endParaRPr lang="en-US" sz="2000" dirty="0">
              <a:latin typeface="Arial" charset="0"/>
            </a:endParaRPr>
          </a:p>
          <a:p>
            <a:pPr>
              <a:lnSpc>
                <a:spcPct val="80000"/>
              </a:lnSpc>
            </a:pPr>
            <a:r>
              <a:rPr lang="en-US" sz="2000" dirty="0">
                <a:latin typeface="Arial" charset="0"/>
              </a:rPr>
              <a:t>The society grew out of a coalition of managers from 5 existing societies, family members and staff from the former institution.  There was also a commitment on the part of the funders (The Ministry of Children and Families) to work closely with HOMES in developmental stages. Many of the support services were consolidated within the agency for quick response.</a:t>
            </a:r>
          </a:p>
          <a:p>
            <a:pPr>
              <a:lnSpc>
                <a:spcPct val="80000"/>
              </a:lnSpc>
            </a:pPr>
            <a:r>
              <a:rPr lang="en-US" sz="2000" dirty="0">
                <a:latin typeface="Arial" charset="0"/>
              </a:rPr>
              <a:t>Finally there was a major focus on the environment and neighborhood. Homes were designed to allow the men and women we serve to succeed despite challenging </a:t>
            </a:r>
            <a:r>
              <a:rPr lang="en-US" sz="2000" dirty="0" err="1">
                <a:latin typeface="Arial" charset="0"/>
              </a:rPr>
              <a:t>behaviours</a:t>
            </a:r>
            <a:r>
              <a:rPr lang="en-US" sz="2000" dirty="0">
                <a:latin typeface="Arial" charset="0"/>
              </a:rPr>
              <a:t>. Working closely with BC Housing and the architects enabled us to find rural sites, which allowed distance from </a:t>
            </a:r>
            <a:r>
              <a:rPr lang="en-US" sz="2000" dirty="0" err="1">
                <a:latin typeface="Arial" charset="0"/>
              </a:rPr>
              <a:t>neighbours</a:t>
            </a:r>
            <a:r>
              <a:rPr lang="en-US" sz="2000" dirty="0">
                <a:latin typeface="Arial" charset="0"/>
              </a:rPr>
              <a:t> and enough space and options to allow energetic and productive living in a community setting.</a:t>
            </a:r>
          </a:p>
        </p:txBody>
      </p:sp>
      <p:sp>
        <p:nvSpPr>
          <p:cNvPr id="4101" name="Rectangle 5"/>
          <p:cNvSpPr>
            <a:spLocks noChangeArrowheads="1"/>
          </p:cNvSpPr>
          <p:nvPr/>
        </p:nvSpPr>
        <p:spPr bwMode="auto">
          <a:xfrm>
            <a:off x="838200" y="2514600"/>
            <a:ext cx="64770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02" name="Text Box 6"/>
          <p:cNvSpPr txBox="1">
            <a:spLocks noChangeArrowheads="1"/>
          </p:cNvSpPr>
          <p:nvPr/>
        </p:nvSpPr>
        <p:spPr bwMode="auto">
          <a:xfrm>
            <a:off x="990600" y="2590800"/>
            <a:ext cx="6248400" cy="849313"/>
          </a:xfrm>
          <a:prstGeom prst="rect">
            <a:avLst/>
          </a:prstGeom>
          <a:noFill/>
          <a:ln w="9525">
            <a:noFill/>
            <a:miter lim="800000"/>
            <a:headEnd/>
            <a:tailEnd/>
          </a:ln>
          <a:effectLst/>
        </p:spPr>
        <p:txBody>
          <a:bodyPr>
            <a:spAutoFit/>
          </a:bodyPr>
          <a:lstStyle/>
          <a:p>
            <a:pPr lvl="1">
              <a:lnSpc>
                <a:spcPct val="80000"/>
              </a:lnSpc>
              <a:spcBef>
                <a:spcPct val="20000"/>
              </a:spcBef>
            </a:pPr>
            <a:r>
              <a:rPr lang="en-US" sz="1600" b="1" i="1"/>
              <a:t>“When we are no longer able to change a situation, we are challenged to change ourselves.”  ~Victor Frankl</a:t>
            </a:r>
          </a:p>
          <a:p>
            <a:pPr>
              <a:spcBef>
                <a:spcPct val="50000"/>
              </a:spcBef>
            </a:pPr>
            <a:endParaRPr lang="en-US" sz="1600" b="1"/>
          </a:p>
        </p:txBody>
      </p:sp>
    </p:spTree>
    <p:extLst>
      <p:ext uri="{BB962C8B-B14F-4D97-AF65-F5344CB8AC3E}">
        <p14:creationId xmlns:p14="http://schemas.microsoft.com/office/powerpoint/2010/main" val="37936079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705600" y="6324600"/>
            <a:ext cx="1905000" cy="457200"/>
          </a:xfrm>
          <a:prstGeom prst="rect">
            <a:avLst/>
          </a:prstGeom>
        </p:spPr>
        <p:txBody>
          <a:bodyPr/>
          <a:lstStyle/>
          <a:p>
            <a:fld id="{68FB99EF-2CAF-4A9C-9B27-12A3158D1E19}" type="slidenum">
              <a:rPr lang="en-US"/>
              <a:pPr/>
              <a:t>7</a:t>
            </a:fld>
            <a:endParaRPr lang="en-US"/>
          </a:p>
        </p:txBody>
      </p:sp>
      <p:sp>
        <p:nvSpPr>
          <p:cNvPr id="6146" name="Rectangle 2"/>
          <p:cNvSpPr>
            <a:spLocks noGrp="1" noChangeArrowheads="1"/>
          </p:cNvSpPr>
          <p:nvPr>
            <p:ph type="title"/>
          </p:nvPr>
        </p:nvSpPr>
        <p:spPr/>
        <p:txBody>
          <a:bodyPr/>
          <a:lstStyle/>
          <a:p>
            <a:pPr algn="r"/>
            <a:r>
              <a:rPr lang="en-US" sz="4000" b="1">
                <a:latin typeface="AdLib BT" pitchFamily="82" charset="0"/>
              </a:rPr>
              <a:t>Our Focus</a:t>
            </a:r>
            <a:r>
              <a:rPr lang="en-US" sz="4000">
                <a:latin typeface="Arial" charset="0"/>
              </a:rPr>
              <a:t/>
            </a:r>
            <a:br>
              <a:rPr lang="en-US" sz="4000">
                <a:latin typeface="Arial" charset="0"/>
              </a:rPr>
            </a:br>
            <a:endParaRPr lang="en-US" sz="4000">
              <a:latin typeface="Arial" charset="0"/>
            </a:endParaRPr>
          </a:p>
        </p:txBody>
      </p:sp>
      <p:sp>
        <p:nvSpPr>
          <p:cNvPr id="6147" name="Rectangle 3"/>
          <p:cNvSpPr>
            <a:spLocks noGrp="1" noChangeArrowheads="1"/>
          </p:cNvSpPr>
          <p:nvPr>
            <p:ph type="body" idx="1"/>
          </p:nvPr>
        </p:nvSpPr>
        <p:spPr>
          <a:xfrm>
            <a:off x="533400" y="1295400"/>
            <a:ext cx="8077200" cy="5181600"/>
          </a:xfrm>
        </p:spPr>
        <p:txBody>
          <a:bodyPr/>
          <a:lstStyle/>
          <a:p>
            <a:pPr>
              <a:lnSpc>
                <a:spcPct val="80000"/>
              </a:lnSpc>
            </a:pPr>
            <a:r>
              <a:rPr lang="en-US" sz="1800" b="1" dirty="0">
                <a:latin typeface="Arial" charset="0"/>
              </a:rPr>
              <a:t>Individuals who have not had a chance to live in a community home. </a:t>
            </a:r>
            <a:br>
              <a:rPr lang="en-US" sz="1800" b="1" dirty="0">
                <a:latin typeface="Arial" charset="0"/>
              </a:rPr>
            </a:br>
            <a:endParaRPr lang="en-US" sz="1800" b="1" dirty="0">
              <a:latin typeface="Arial" charset="0"/>
            </a:endParaRPr>
          </a:p>
          <a:p>
            <a:pPr>
              <a:lnSpc>
                <a:spcPct val="80000"/>
              </a:lnSpc>
            </a:pPr>
            <a:r>
              <a:rPr lang="en-US" sz="1800" b="1" dirty="0">
                <a:latin typeface="Arial" charset="0"/>
              </a:rPr>
              <a:t>Rural settings with a focus on building and contributing to local Community. </a:t>
            </a:r>
            <a:br>
              <a:rPr lang="en-US" sz="1800" b="1" dirty="0">
                <a:latin typeface="Arial" charset="0"/>
              </a:rPr>
            </a:br>
            <a:endParaRPr lang="en-US" sz="1800" b="1" dirty="0">
              <a:latin typeface="Arial" charset="0"/>
            </a:endParaRPr>
          </a:p>
          <a:p>
            <a:pPr>
              <a:lnSpc>
                <a:spcPct val="80000"/>
              </a:lnSpc>
            </a:pPr>
            <a:r>
              <a:rPr lang="en-US" sz="1800" b="1" dirty="0">
                <a:latin typeface="Arial" charset="0"/>
              </a:rPr>
              <a:t>Training and Education </a:t>
            </a:r>
            <a:br>
              <a:rPr lang="en-US" sz="1800" b="1" dirty="0">
                <a:latin typeface="Arial" charset="0"/>
              </a:rPr>
            </a:br>
            <a:endParaRPr lang="en-US" sz="1800" b="1" dirty="0">
              <a:latin typeface="Arial" charset="0"/>
            </a:endParaRPr>
          </a:p>
          <a:p>
            <a:pPr>
              <a:lnSpc>
                <a:spcPct val="80000"/>
              </a:lnSpc>
            </a:pPr>
            <a:r>
              <a:rPr lang="en-US" sz="1800" b="1" dirty="0">
                <a:latin typeface="Arial" charset="0"/>
              </a:rPr>
              <a:t>Celebrating and sharing the skills and gifts of caregivers and those men and women we serve.</a:t>
            </a:r>
          </a:p>
          <a:p>
            <a:pPr>
              <a:lnSpc>
                <a:spcPct val="80000"/>
              </a:lnSpc>
            </a:pPr>
            <a:r>
              <a:rPr lang="en-US" sz="1800" b="1" dirty="0">
                <a:latin typeface="Arial" charset="0"/>
              </a:rPr>
              <a:t>We are a Society mentored by John McGee and dedicated to a philosophy of Gentle Teaching. Our success in building a community of support for individuals previously labeled as very challenging and unable to live in the community, is based on adopting a philosophy of Gentleness.</a:t>
            </a:r>
          </a:p>
          <a:p>
            <a:pPr>
              <a:lnSpc>
                <a:spcPct val="80000"/>
              </a:lnSpc>
            </a:pPr>
            <a:r>
              <a:rPr lang="en-US" sz="1800" b="1" dirty="0">
                <a:latin typeface="Arial" charset="0"/>
              </a:rPr>
              <a:t>We also share with Jack </a:t>
            </a:r>
            <a:r>
              <a:rPr lang="en-US" sz="1800" b="1" dirty="0" err="1">
                <a:latin typeface="Arial" charset="0"/>
              </a:rPr>
              <a:t>Pearpoint</a:t>
            </a:r>
            <a:r>
              <a:rPr lang="en-US" sz="1800" b="1" dirty="0">
                <a:latin typeface="Arial" charset="0"/>
              </a:rPr>
              <a:t> &amp; the late Marsha Forest (Inclusion Press)  the strong belief of </a:t>
            </a:r>
            <a:r>
              <a:rPr lang="en-US" sz="1800" b="1" dirty="0" err="1">
                <a:latin typeface="Arial" charset="0"/>
              </a:rPr>
              <a:t>commmunity</a:t>
            </a:r>
            <a:r>
              <a:rPr lang="en-US" sz="1800" b="1" dirty="0">
                <a:latin typeface="Arial" charset="0"/>
              </a:rPr>
              <a:t> living for all.</a:t>
            </a:r>
          </a:p>
          <a:p>
            <a:pPr>
              <a:lnSpc>
                <a:spcPct val="80000"/>
              </a:lnSpc>
            </a:pPr>
            <a:r>
              <a:rPr lang="en-US" sz="1800" b="1" dirty="0">
                <a:latin typeface="Arial" charset="0"/>
              </a:rPr>
              <a:t>The work of Norman </a:t>
            </a:r>
            <a:r>
              <a:rPr lang="en-US" sz="1800" b="1" dirty="0" err="1">
                <a:latin typeface="Arial" charset="0"/>
              </a:rPr>
              <a:t>Kunc</a:t>
            </a:r>
            <a:r>
              <a:rPr lang="en-US" sz="1800" b="1" dirty="0">
                <a:latin typeface="Arial" charset="0"/>
              </a:rPr>
              <a:t> and Emma Van </a:t>
            </a:r>
            <a:r>
              <a:rPr lang="en-US" sz="1800" b="1" dirty="0" err="1">
                <a:latin typeface="Arial" charset="0"/>
              </a:rPr>
              <a:t>der</a:t>
            </a:r>
            <a:r>
              <a:rPr lang="en-US" sz="1800" b="1" dirty="0">
                <a:latin typeface="Arial" charset="0"/>
              </a:rPr>
              <a:t> Clift (</a:t>
            </a:r>
            <a:r>
              <a:rPr lang="en-US" sz="1800" b="1" dirty="0">
                <a:solidFill>
                  <a:schemeClr val="accent6">
                    <a:lumMod val="75000"/>
                  </a:schemeClr>
                </a:solidFill>
                <a:latin typeface="Arial" charset="0"/>
                <a:hlinkClick r:id="rId3" action="ppaction://hlinkfile"/>
              </a:rPr>
              <a:t>Credo of Support</a:t>
            </a:r>
            <a:r>
              <a:rPr lang="en-US" sz="1800" b="1" dirty="0">
                <a:latin typeface="Arial" charset="0"/>
              </a:rPr>
              <a:t>) has helped us recognize that the days of modifying persons labeled disabled are over.</a:t>
            </a:r>
          </a:p>
          <a:p>
            <a:pPr>
              <a:lnSpc>
                <a:spcPct val="80000"/>
              </a:lnSpc>
            </a:pPr>
            <a:endParaRPr lang="en-US" sz="1800" b="1" dirty="0">
              <a:latin typeface="Arial" charset="0"/>
            </a:endParaRPr>
          </a:p>
          <a:p>
            <a:pPr>
              <a:lnSpc>
                <a:spcPct val="80000"/>
              </a:lnSpc>
            </a:pPr>
            <a:endParaRPr lang="en-US" sz="1800" b="1" dirty="0">
              <a:latin typeface="Arial" charset="0"/>
            </a:endParaRPr>
          </a:p>
        </p:txBody>
      </p:sp>
      <p:sp>
        <p:nvSpPr>
          <p:cNvPr id="6154" name="Rectangle 10"/>
          <p:cNvSpPr>
            <a:spLocks noChangeArrowheads="1"/>
          </p:cNvSpPr>
          <p:nvPr/>
        </p:nvSpPr>
        <p:spPr bwMode="auto">
          <a:xfrm>
            <a:off x="990600" y="5943600"/>
            <a:ext cx="7469832"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55" name="Text Box 11"/>
          <p:cNvSpPr txBox="1">
            <a:spLocks noChangeArrowheads="1"/>
          </p:cNvSpPr>
          <p:nvPr/>
        </p:nvSpPr>
        <p:spPr bwMode="auto">
          <a:xfrm>
            <a:off x="1143000" y="6019800"/>
            <a:ext cx="7317432" cy="523220"/>
          </a:xfrm>
          <a:prstGeom prst="rect">
            <a:avLst/>
          </a:prstGeom>
          <a:noFill/>
          <a:ln w="9525">
            <a:noFill/>
            <a:miter lim="800000"/>
            <a:headEnd/>
            <a:tailEnd/>
          </a:ln>
          <a:effectLst/>
        </p:spPr>
        <p:txBody>
          <a:bodyPr wrap="square">
            <a:spAutoFit/>
          </a:bodyPr>
          <a:lstStyle/>
          <a:p>
            <a:pPr>
              <a:spcBef>
                <a:spcPct val="50000"/>
              </a:spcBef>
            </a:pPr>
            <a:r>
              <a:rPr lang="en-US" sz="1400" b="1" i="1" dirty="0"/>
              <a:t>God grant me the serenity to accept the people I cannot change, the courage to change the one I can, and the wisdom to know it's me.  ~Author Unknown</a:t>
            </a:r>
          </a:p>
        </p:txBody>
      </p:sp>
    </p:spTree>
    <p:extLst>
      <p:ext uri="{BB962C8B-B14F-4D97-AF65-F5344CB8AC3E}">
        <p14:creationId xmlns:p14="http://schemas.microsoft.com/office/powerpoint/2010/main" val="232065484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705600" y="6324600"/>
            <a:ext cx="1905000" cy="457200"/>
          </a:xfrm>
          <a:prstGeom prst="rect">
            <a:avLst/>
          </a:prstGeom>
        </p:spPr>
        <p:txBody>
          <a:bodyPr/>
          <a:lstStyle/>
          <a:p>
            <a:fld id="{F13A4BF7-0CA3-42EC-8912-008A7583D945}" type="slidenum">
              <a:rPr lang="en-US"/>
              <a:pPr/>
              <a:t>8</a:t>
            </a:fld>
            <a:endParaRPr lang="en-US"/>
          </a:p>
        </p:txBody>
      </p:sp>
      <p:sp>
        <p:nvSpPr>
          <p:cNvPr id="7170" name="Rectangle 2"/>
          <p:cNvSpPr>
            <a:spLocks noGrp="1" noChangeArrowheads="1"/>
          </p:cNvSpPr>
          <p:nvPr>
            <p:ph type="title"/>
          </p:nvPr>
        </p:nvSpPr>
        <p:spPr>
          <a:xfrm>
            <a:off x="827584" y="476672"/>
            <a:ext cx="7554416" cy="1107996"/>
          </a:xfrm>
        </p:spPr>
        <p:txBody>
          <a:bodyPr/>
          <a:lstStyle/>
          <a:p>
            <a:r>
              <a:rPr lang="en-US" sz="4000" b="1" dirty="0">
                <a:latin typeface="AdLib BT" pitchFamily="82" charset="0"/>
              </a:rPr>
              <a:t>Our Mission</a:t>
            </a:r>
            <a:r>
              <a:rPr lang="en-US" sz="4000" dirty="0"/>
              <a:t/>
            </a:r>
            <a:br>
              <a:rPr lang="en-US" sz="4000" dirty="0"/>
            </a:br>
            <a:endParaRPr lang="en-US" sz="4000" dirty="0"/>
          </a:p>
        </p:txBody>
      </p:sp>
      <p:sp>
        <p:nvSpPr>
          <p:cNvPr id="7171" name="Rectangle 3"/>
          <p:cNvSpPr>
            <a:spLocks noGrp="1" noChangeArrowheads="1"/>
          </p:cNvSpPr>
          <p:nvPr>
            <p:ph type="body" idx="1"/>
          </p:nvPr>
        </p:nvSpPr>
        <p:spPr>
          <a:xfrm>
            <a:off x="762000" y="1828800"/>
            <a:ext cx="7848600" cy="3810000"/>
          </a:xfrm>
        </p:spPr>
        <p:txBody>
          <a:bodyPr/>
          <a:lstStyle/>
          <a:p>
            <a:pPr>
              <a:lnSpc>
                <a:spcPct val="80000"/>
              </a:lnSpc>
            </a:pPr>
            <a:r>
              <a:rPr lang="en-US" sz="2400">
                <a:latin typeface="Arial" charset="0"/>
              </a:rPr>
              <a:t>To welcome men and women returning from Institutions to a home in the Community. </a:t>
            </a:r>
            <a:br>
              <a:rPr lang="en-US" sz="2400">
                <a:latin typeface="Arial" charset="0"/>
              </a:rPr>
            </a:br>
            <a:endParaRPr lang="en-US" sz="2400">
              <a:latin typeface="Arial" charset="0"/>
            </a:endParaRPr>
          </a:p>
          <a:p>
            <a:pPr>
              <a:lnSpc>
                <a:spcPct val="80000"/>
              </a:lnSpc>
            </a:pPr>
            <a:r>
              <a:rPr lang="en-US" sz="2400">
                <a:latin typeface="Arial" charset="0"/>
              </a:rPr>
              <a:t>To link with rural neighbours, friends and relatives to provide a circle of support in the lives of those we serve. </a:t>
            </a:r>
            <a:br>
              <a:rPr lang="en-US" sz="2400">
                <a:latin typeface="Arial" charset="0"/>
              </a:rPr>
            </a:br>
            <a:endParaRPr lang="en-US" sz="2400">
              <a:latin typeface="Arial" charset="0"/>
            </a:endParaRPr>
          </a:p>
          <a:p>
            <a:pPr>
              <a:lnSpc>
                <a:spcPct val="80000"/>
              </a:lnSpc>
            </a:pPr>
            <a:r>
              <a:rPr lang="en-US" sz="2400">
                <a:latin typeface="Arial" charset="0"/>
              </a:rPr>
              <a:t>To support the community we live and work in by sharing the gifts and skills of the individuals within the H.O.M.E. Society: by contributing to the local economy and by supporting community agencies and events.</a:t>
            </a:r>
          </a:p>
          <a:p>
            <a:pPr>
              <a:lnSpc>
                <a:spcPct val="80000"/>
              </a:lnSpc>
              <a:buFontTx/>
              <a:buNone/>
            </a:pPr>
            <a:endParaRPr lang="en-US" sz="2400">
              <a:latin typeface="Arial" charset="0"/>
            </a:endParaRPr>
          </a:p>
          <a:p>
            <a:pPr>
              <a:lnSpc>
                <a:spcPct val="80000"/>
              </a:lnSpc>
              <a:buFontTx/>
              <a:buNone/>
            </a:pPr>
            <a:endParaRPr lang="en-US" sz="2400">
              <a:latin typeface="Arial" charset="0"/>
            </a:endParaRPr>
          </a:p>
          <a:p>
            <a:pPr>
              <a:lnSpc>
                <a:spcPct val="80000"/>
              </a:lnSpc>
            </a:pPr>
            <a:endParaRPr lang="en-US" sz="2400">
              <a:latin typeface="Arial" charset="0"/>
            </a:endParaRPr>
          </a:p>
        </p:txBody>
      </p:sp>
      <p:sp>
        <p:nvSpPr>
          <p:cNvPr id="7172" name="Rectangle 4"/>
          <p:cNvSpPr>
            <a:spLocks noChangeArrowheads="1"/>
          </p:cNvSpPr>
          <p:nvPr/>
        </p:nvSpPr>
        <p:spPr bwMode="auto">
          <a:xfrm>
            <a:off x="1143000" y="5715000"/>
            <a:ext cx="72390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173" name="Text Box 5"/>
          <p:cNvSpPr txBox="1">
            <a:spLocks noChangeArrowheads="1"/>
          </p:cNvSpPr>
          <p:nvPr/>
        </p:nvSpPr>
        <p:spPr bwMode="auto">
          <a:xfrm>
            <a:off x="1219200" y="5410200"/>
            <a:ext cx="7010400" cy="1323439"/>
          </a:xfrm>
          <a:prstGeom prst="rect">
            <a:avLst/>
          </a:prstGeom>
          <a:noFill/>
          <a:ln w="9525">
            <a:noFill/>
            <a:miter lim="800000"/>
            <a:headEnd/>
            <a:tailEnd/>
          </a:ln>
          <a:effectLst/>
        </p:spPr>
        <p:txBody>
          <a:bodyPr>
            <a:spAutoFit/>
          </a:bodyPr>
          <a:lstStyle/>
          <a:p>
            <a:pPr>
              <a:spcBef>
                <a:spcPct val="50000"/>
              </a:spcBef>
            </a:pPr>
            <a:r>
              <a:rPr lang="en-US" sz="2400" dirty="0"/>
              <a:t/>
            </a:r>
            <a:br>
              <a:rPr lang="en-US" sz="2400" dirty="0"/>
            </a:br>
            <a:r>
              <a:rPr lang="en-US" sz="2800" dirty="0"/>
              <a:t>“</a:t>
            </a:r>
            <a:r>
              <a:rPr lang="en-US" sz="1600" b="1" i="1" dirty="0"/>
              <a:t>Everyone thinks of changing the world, but no one thinks of changing himself.”</a:t>
            </a:r>
            <a:br>
              <a:rPr lang="en-US" sz="1600" b="1" i="1" dirty="0"/>
            </a:br>
            <a:r>
              <a:rPr lang="en-US" sz="1600" b="1" i="1" dirty="0"/>
              <a:t>- Leo Tolstoy</a:t>
            </a:r>
            <a:r>
              <a:rPr lang="en-US" sz="2800" dirty="0"/>
              <a:t>  </a:t>
            </a:r>
          </a:p>
        </p:txBody>
      </p:sp>
    </p:spTree>
    <p:extLst>
      <p:ext uri="{BB962C8B-B14F-4D97-AF65-F5344CB8AC3E}">
        <p14:creationId xmlns:p14="http://schemas.microsoft.com/office/powerpoint/2010/main" val="7825599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705600" y="6324600"/>
            <a:ext cx="1905000" cy="457200"/>
          </a:xfrm>
          <a:prstGeom prst="rect">
            <a:avLst/>
          </a:prstGeom>
        </p:spPr>
        <p:txBody>
          <a:bodyPr/>
          <a:lstStyle/>
          <a:p>
            <a:fld id="{251A7135-2375-4F24-B688-07A70BE82508}" type="slidenum">
              <a:rPr lang="en-US"/>
              <a:pPr/>
              <a:t>9</a:t>
            </a:fld>
            <a:endParaRPr lang="en-US"/>
          </a:p>
        </p:txBody>
      </p:sp>
      <p:sp>
        <p:nvSpPr>
          <p:cNvPr id="8194" name="Rectangle 2"/>
          <p:cNvSpPr>
            <a:spLocks noGrp="1" noChangeArrowheads="1"/>
          </p:cNvSpPr>
          <p:nvPr>
            <p:ph type="title"/>
          </p:nvPr>
        </p:nvSpPr>
        <p:spPr/>
        <p:txBody>
          <a:bodyPr/>
          <a:lstStyle/>
          <a:p>
            <a:pPr algn="r"/>
            <a:r>
              <a:rPr lang="en-US" b="1">
                <a:latin typeface="AdLib BT" pitchFamily="82" charset="0"/>
              </a:rPr>
              <a:t>Hire Neighbours</a:t>
            </a:r>
            <a:r>
              <a:rPr lang="en-US">
                <a:latin typeface="AdLib BT" pitchFamily="82" charset="0"/>
              </a:rPr>
              <a:t>…</a:t>
            </a:r>
          </a:p>
        </p:txBody>
      </p:sp>
      <p:sp>
        <p:nvSpPr>
          <p:cNvPr id="8195" name="Rectangle 3"/>
          <p:cNvSpPr>
            <a:spLocks noGrp="1" noChangeArrowheads="1"/>
          </p:cNvSpPr>
          <p:nvPr>
            <p:ph type="body" idx="1"/>
          </p:nvPr>
        </p:nvSpPr>
        <p:spPr/>
        <p:txBody>
          <a:bodyPr/>
          <a:lstStyle/>
          <a:p>
            <a:r>
              <a:rPr lang="en-US" sz="2400">
                <a:latin typeface="Arial" charset="0"/>
              </a:rPr>
              <a:t>We work hard to hire immediate neighbours</a:t>
            </a:r>
          </a:p>
          <a:p>
            <a:r>
              <a:rPr lang="en-US" sz="2400">
                <a:latin typeface="Arial" charset="0"/>
              </a:rPr>
              <a:t>Our office as an example has had 5 immediate neighbours working for us who all started as young teens.</a:t>
            </a:r>
          </a:p>
          <a:p>
            <a:r>
              <a:rPr lang="en-US" sz="2400">
                <a:latin typeface="Arial" charset="0"/>
              </a:rPr>
              <a:t>We buy locally and try to develop local talent and entrepreneurs</a:t>
            </a:r>
            <a:r>
              <a:rPr lang="en-US" sz="2400"/>
              <a:t> </a:t>
            </a:r>
          </a:p>
          <a:p>
            <a:endParaRPr lang="en-US" sz="2400"/>
          </a:p>
        </p:txBody>
      </p:sp>
      <p:sp>
        <p:nvSpPr>
          <p:cNvPr id="8196" name="Rectangle 4"/>
          <p:cNvSpPr>
            <a:spLocks noChangeArrowheads="1"/>
          </p:cNvSpPr>
          <p:nvPr/>
        </p:nvSpPr>
        <p:spPr bwMode="auto">
          <a:xfrm>
            <a:off x="1143000" y="4419600"/>
            <a:ext cx="70866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8197" name="Text Box 5"/>
          <p:cNvSpPr txBox="1">
            <a:spLocks noChangeArrowheads="1"/>
          </p:cNvSpPr>
          <p:nvPr/>
        </p:nvSpPr>
        <p:spPr bwMode="auto">
          <a:xfrm>
            <a:off x="1371600" y="4495800"/>
            <a:ext cx="6705600" cy="517525"/>
          </a:xfrm>
          <a:prstGeom prst="rect">
            <a:avLst/>
          </a:prstGeom>
          <a:noFill/>
          <a:ln w="9525">
            <a:noFill/>
            <a:miter lim="800000"/>
            <a:headEnd/>
            <a:tailEnd/>
          </a:ln>
          <a:effectLst/>
        </p:spPr>
        <p:txBody>
          <a:bodyPr>
            <a:spAutoFit/>
          </a:bodyPr>
          <a:lstStyle/>
          <a:p>
            <a:pPr>
              <a:spcBef>
                <a:spcPct val="50000"/>
              </a:spcBef>
            </a:pPr>
            <a:r>
              <a:rPr lang="en-US" sz="1400" b="1" i="1"/>
              <a:t>“The most powerful agent of growth and transformation is something much more basic than any technique: a change of heart.” - John Welwood</a:t>
            </a:r>
            <a:r>
              <a:rPr lang="en-US" sz="1400"/>
              <a:t> </a:t>
            </a:r>
          </a:p>
        </p:txBody>
      </p:sp>
    </p:spTree>
    <p:extLst>
      <p:ext uri="{BB962C8B-B14F-4D97-AF65-F5344CB8AC3E}">
        <p14:creationId xmlns:p14="http://schemas.microsoft.com/office/powerpoint/2010/main" val="36792624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xtured template_Green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E977C5-63A6-4EC4-A60E-4684181F70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1_Textured template_Green Segoe</Template>
  <TotalTime>887</TotalTime>
  <Words>1899</Words>
  <Application>Microsoft Office PowerPoint</Application>
  <PresentationFormat>On-screen Show (4:3)</PresentationFormat>
  <Paragraphs>240</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1_Textured template_Green Segoe</vt:lpstr>
      <vt:lpstr>White with Courier font for code slides</vt:lpstr>
      <vt:lpstr>Canadian perspective The HOME Society</vt:lpstr>
      <vt:lpstr>PowerPoint Presentation</vt:lpstr>
      <vt:lpstr>PowerPoint Presentation</vt:lpstr>
      <vt:lpstr>A call to Change</vt:lpstr>
      <vt:lpstr>The H.O.M.E. Society</vt:lpstr>
      <vt:lpstr>Our Beginning </vt:lpstr>
      <vt:lpstr>Our Focus </vt:lpstr>
      <vt:lpstr>Our Mission </vt:lpstr>
      <vt:lpstr>Hire Neighbours…</vt:lpstr>
      <vt:lpstr>First Nations…</vt:lpstr>
      <vt:lpstr>Gentle Teaching International</vt:lpstr>
      <vt:lpstr>Psychiatric support</vt:lpstr>
      <vt:lpstr>Quick Response Teams</vt:lpstr>
      <vt:lpstr>Reasons for Referrals</vt:lpstr>
      <vt:lpstr>HOMES  Family</vt:lpstr>
      <vt:lpstr>PowerPoint Presentation</vt:lpstr>
      <vt:lpstr>PowerPoint Presentation</vt:lpstr>
      <vt:lpstr>PowerPoint Presentation</vt:lpstr>
      <vt:lpstr>A Focus on Change</vt:lpstr>
      <vt:lpstr>Agency Change</vt:lpstr>
      <vt:lpstr>Change our Approach</vt:lpstr>
      <vt:lpstr>Change our own lives</vt:lpstr>
      <vt:lpstr>Our dual Focus</vt:lpstr>
      <vt:lpstr>Those individuals coming from years of  Institutionalization</vt:lpstr>
      <vt:lpstr>Transition from Institution</vt:lpstr>
      <vt:lpstr>The Young and the Restless</vt:lpstr>
      <vt:lpstr>Fast Paced Response</vt:lpstr>
      <vt:lpstr>Outside Protocols</vt:lpstr>
      <vt:lpstr>Crisis Support</vt:lpstr>
      <vt:lpstr>Time                            Heals</vt:lpstr>
      <vt:lpstr>Prader-Willi Syndrome</vt:lpstr>
      <vt:lpstr>Thanks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Cam</dc:creator>
  <cp:lastModifiedBy>Cam</cp:lastModifiedBy>
  <cp:revision>16</cp:revision>
  <dcterms:created xsi:type="dcterms:W3CDTF">2011-05-08T23:26:36Z</dcterms:created>
  <dcterms:modified xsi:type="dcterms:W3CDTF">2011-05-12T02:36:17Z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TC102867829990</vt:lpwstr>
  </property>
</Properties>
</file>