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sldIdLst>
    <p:sldId id="318" r:id="rId2"/>
    <p:sldId id="270" r:id="rId3"/>
    <p:sldId id="319" r:id="rId4"/>
    <p:sldId id="260" r:id="rId5"/>
    <p:sldId id="261" r:id="rId6"/>
    <p:sldId id="267" r:id="rId7"/>
    <p:sldId id="268" r:id="rId8"/>
    <p:sldId id="294" r:id="rId9"/>
    <p:sldId id="301" r:id="rId10"/>
    <p:sldId id="298" r:id="rId11"/>
    <p:sldId id="302" r:id="rId12"/>
    <p:sldId id="299" r:id="rId13"/>
    <p:sldId id="300" r:id="rId14"/>
    <p:sldId id="310" r:id="rId15"/>
    <p:sldId id="303" r:id="rId16"/>
    <p:sldId id="309" r:id="rId17"/>
    <p:sldId id="304" r:id="rId18"/>
    <p:sldId id="320" r:id="rId19"/>
    <p:sldId id="307" r:id="rId20"/>
    <p:sldId id="305" r:id="rId21"/>
    <p:sldId id="269" r:id="rId22"/>
    <p:sldId id="264" r:id="rId23"/>
    <p:sldId id="265" r:id="rId24"/>
    <p:sldId id="291" r:id="rId25"/>
    <p:sldId id="306" r:id="rId26"/>
    <p:sldId id="315" r:id="rId27"/>
    <p:sldId id="314" r:id="rId28"/>
    <p:sldId id="316" r:id="rId29"/>
    <p:sldId id="317" r:id="rId30"/>
    <p:sldId id="311" r:id="rId31"/>
    <p:sldId id="31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20E03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30" autoAdjust="0"/>
    <p:restoredTop sz="94660"/>
  </p:normalViewPr>
  <p:slideViewPr>
    <p:cSldViewPr>
      <p:cViewPr varScale="1">
        <p:scale>
          <a:sx n="88" d="100"/>
          <a:sy n="88" d="100"/>
        </p:scale>
        <p:origin x="-117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632"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F72F29-12E8-4FC0-BE44-AFF908DA946D}" type="datetimeFigureOut">
              <a:rPr lang="en-US" smtClean="0"/>
              <a:pPr/>
              <a:t>4/17/2011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6753EB-4189-4125-BB91-B3E3894B3115}"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indlesseating.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Good morning everyone, it is a pleasure to be with you this morning. </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another study, moviegoers in Philadelphia were randomly given either a large or medium container of popcorn </a:t>
            </a:r>
          </a:p>
          <a:p>
            <a:endParaRPr lang="en-US" dirty="0" smtClean="0"/>
          </a:p>
          <a:p>
            <a:r>
              <a:rPr lang="en-US" dirty="0" smtClean="0"/>
              <a:t>Furthermore, in both sizes, some bags held </a:t>
            </a:r>
            <a:r>
              <a:rPr lang="en-US" sz="1200" kern="1200" dirty="0" smtClean="0">
                <a:solidFill>
                  <a:schemeClr val="tx1"/>
                </a:solidFill>
                <a:latin typeface="+mn-lt"/>
                <a:ea typeface="+mn-ea"/>
                <a:cs typeface="+mn-cs"/>
              </a:rPr>
              <a:t> fresh popcorn, others stale (14 days old). </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People given large containers of popcorn ate 45% more. </a:t>
            </a:r>
          </a:p>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Even when stale (and rated “stale”, “soggy” or “terrible”, they ate 35% more.</a:t>
            </a:r>
          </a:p>
          <a:p>
            <a:r>
              <a:rPr lang="en-CA" sz="1400" dirty="0" smtClean="0"/>
              <a:t>This was also borne out with snacks at </a:t>
            </a:r>
            <a:r>
              <a:rPr lang="en-CA" sz="1400" dirty="0" err="1" smtClean="0"/>
              <a:t>Superbowl</a:t>
            </a:r>
            <a:r>
              <a:rPr lang="en-CA" sz="1400" dirty="0" smtClean="0"/>
              <a:t> parties, and dinner entrees.</a:t>
            </a:r>
          </a:p>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We think people will eat more of what they like. Yet when there’s plenty, they (or we) eat plenty.</a:t>
            </a:r>
          </a:p>
          <a:p>
            <a:r>
              <a:rPr lang="en-CA" sz="1400" dirty="0" smtClean="0"/>
              <a:t>Portion size and package can affect consumption of tasty foods, as well as ones that are not as tasty. Even it a person does not particularly care for a food, "grazing" from a large bowl will cause him or her to eat more.</a:t>
            </a:r>
          </a:p>
          <a:p>
            <a:r>
              <a:rPr lang="en-CA" sz="1400" dirty="0" smtClean="0"/>
              <a:t>It may be possible to increase the consumption of less preferred healthful foods (such as raw veggies at mealtime or as TV snacks) by serving them in larger bowls.</a:t>
            </a:r>
          </a:p>
          <a:p>
            <a:r>
              <a:rPr lang="en-CA" sz="1400" dirty="0" smtClean="0"/>
              <a:t>In contrast, a smaller bowl can influence us to think we may had enough.</a:t>
            </a:r>
          </a:p>
          <a:p>
            <a:endParaRPr lang="en-CA" sz="1400" b="1" dirty="0" smtClean="0"/>
          </a:p>
          <a:p>
            <a:r>
              <a:rPr lang="en-US" sz="1400" dirty="0" err="1" smtClean="0"/>
              <a:t>Wansink</a:t>
            </a:r>
            <a:r>
              <a:rPr lang="en-US" sz="1400" dirty="0" smtClean="0"/>
              <a:t> B, Kim J. </a:t>
            </a:r>
          </a:p>
          <a:p>
            <a:r>
              <a:rPr lang="en-US" sz="1400" dirty="0" smtClean="0"/>
              <a:t>Bad popcorn in big buckets: portion size can influence intake as much as taste. </a:t>
            </a:r>
          </a:p>
          <a:p>
            <a:r>
              <a:rPr lang="en-US" sz="1400" dirty="0" smtClean="0"/>
              <a:t>J </a:t>
            </a:r>
            <a:r>
              <a:rPr lang="en-US" sz="1400" dirty="0" err="1" smtClean="0"/>
              <a:t>Nutr</a:t>
            </a:r>
            <a:r>
              <a:rPr lang="en-US" sz="1400" dirty="0" smtClean="0"/>
              <a:t> </a:t>
            </a:r>
            <a:r>
              <a:rPr lang="en-US" sz="1400" dirty="0" err="1" smtClean="0"/>
              <a:t>Educ</a:t>
            </a:r>
            <a:r>
              <a:rPr lang="en-US" sz="1400" dirty="0" smtClean="0"/>
              <a:t> </a:t>
            </a:r>
            <a:r>
              <a:rPr lang="en-US" sz="1400" dirty="0" err="1" smtClean="0"/>
              <a:t>Behav</a:t>
            </a:r>
            <a:r>
              <a:rPr lang="en-US" sz="1400" dirty="0" smtClean="0"/>
              <a:t>. 2005 Sep-Oct;37(5):242-5.</a:t>
            </a:r>
            <a:endParaRPr lang="en-CA"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dirty="0" smtClean="0">
              <a:solidFill>
                <a:srgbClr val="FF3399"/>
              </a:solidFill>
            </a:endParaRPr>
          </a:p>
          <a:p>
            <a:endParaRPr lang="en-US" sz="1200" kern="1200" dirty="0" smtClean="0">
              <a:solidFill>
                <a:schemeClr val="tx1"/>
              </a:solidFill>
              <a:latin typeface="+mn-lt"/>
              <a:ea typeface="+mn-ea"/>
              <a:cs typeface="+mn-cs"/>
            </a:endParaRPr>
          </a:p>
          <a:p>
            <a:endParaRPr lang="en-US" i="1" dirty="0" smtClean="0"/>
          </a:p>
          <a:p>
            <a:r>
              <a:rPr lang="en-US" sz="1200" i="1" kern="1200" dirty="0" smtClean="0">
                <a:solidFill>
                  <a:schemeClr val="tx1"/>
                </a:solidFill>
                <a:latin typeface="+mn-lt"/>
                <a:ea typeface="+mn-ea"/>
                <a:cs typeface="+mn-cs"/>
              </a:rPr>
              <a:t/>
            </a:r>
            <a:br>
              <a:rPr lang="en-US" sz="1200" i="1" kern="1200" dirty="0" smtClean="0">
                <a:solidFill>
                  <a:schemeClr val="tx1"/>
                </a:solidFill>
                <a:latin typeface="+mn-lt"/>
                <a:ea typeface="+mn-ea"/>
                <a:cs typeface="+mn-cs"/>
              </a:rPr>
            </a:b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How much more candy will we eat when they are close rather than far away?</a:t>
            </a:r>
          </a:p>
          <a:p>
            <a:r>
              <a:rPr lang="en-US" dirty="0" smtClean="0"/>
              <a:t>This study about convenience and visibility involved chocolate candies.</a:t>
            </a:r>
            <a:endParaRPr lang="en-CA" sz="1200" dirty="0" smtClean="0"/>
          </a:p>
          <a:p>
            <a:endParaRPr lang="en-CA" dirty="0" smtClean="0"/>
          </a:p>
          <a:p>
            <a:endParaRPr lang="en-CA" dirty="0" smtClean="0"/>
          </a:p>
          <a:p>
            <a:endParaRPr lang="en-CA" dirty="0" smtClean="0"/>
          </a:p>
          <a:p>
            <a:r>
              <a:rPr lang="en-CA" dirty="0" smtClean="0"/>
              <a:t>Sixteen office workers in a university setting (ten female, 6 male; median age 43 years)</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When chocolates were placed 2 meters away, office workers ate: 3</a:t>
            </a:r>
          </a:p>
          <a:p>
            <a:r>
              <a:rPr lang="en-CA" sz="1200" dirty="0" smtClean="0"/>
              <a:t>In drawer where it was </a:t>
            </a:r>
            <a:r>
              <a:rPr lang="en-CA" dirty="0" smtClean="0"/>
              <a:t>convenient but not visible they ate: 6</a:t>
            </a:r>
            <a:endParaRPr lang="en-CA" sz="1200" dirty="0" smtClean="0"/>
          </a:p>
          <a:p>
            <a:r>
              <a:rPr lang="en-CA" sz="1200" dirty="0" smtClean="0"/>
              <a:t>On desk top where it was </a:t>
            </a:r>
            <a:r>
              <a:rPr lang="en-CA" dirty="0" smtClean="0"/>
              <a:t>visible and convenient : 9, three times as much.</a:t>
            </a:r>
          </a:p>
          <a:p>
            <a:endParaRPr lang="en-CA" sz="1200" dirty="0" smtClean="0"/>
          </a:p>
          <a:p>
            <a:r>
              <a:rPr lang="en-CA" dirty="0" err="1" smtClean="0"/>
              <a:t>Wansink</a:t>
            </a:r>
            <a:r>
              <a:rPr lang="en-CA" dirty="0" smtClean="0"/>
              <a:t> says: “What makes the candy dish nutritionally dangerous might bring the fruit bowl back in vogue.” This also could be a plus when it comes to placing a platter of veggies.</a:t>
            </a:r>
          </a:p>
          <a:p>
            <a:endParaRPr lang="en-CA" sz="1200" dirty="0" smtClean="0"/>
          </a:p>
          <a:p>
            <a:r>
              <a:rPr lang="en-CA" dirty="0" err="1" smtClean="0"/>
              <a:t>Wansink</a:t>
            </a:r>
            <a:r>
              <a:rPr lang="en-CA" dirty="0" smtClean="0"/>
              <a:t>, B et al. </a:t>
            </a:r>
          </a:p>
          <a:p>
            <a:r>
              <a:rPr lang="en-CA" dirty="0" smtClean="0"/>
              <a:t>The office candy dish: proximity's influence on estimated and actual consumption.</a:t>
            </a:r>
          </a:p>
          <a:p>
            <a:r>
              <a:rPr lang="en-CA" i="1" dirty="0" err="1" smtClean="0"/>
              <a:t>Int</a:t>
            </a:r>
            <a:r>
              <a:rPr lang="en-CA" i="1" dirty="0" smtClean="0"/>
              <a:t> J </a:t>
            </a:r>
            <a:r>
              <a:rPr lang="en-CA" i="1" dirty="0" err="1" smtClean="0"/>
              <a:t>Obes</a:t>
            </a:r>
            <a:r>
              <a:rPr lang="en-CA" i="1" dirty="0" smtClean="0"/>
              <a:t> (</a:t>
            </a:r>
            <a:r>
              <a:rPr lang="en-CA" i="1" dirty="0" err="1" smtClean="0"/>
              <a:t>Lond</a:t>
            </a:r>
            <a:r>
              <a:rPr lang="en-CA" i="1" dirty="0" smtClean="0"/>
              <a:t>). </a:t>
            </a:r>
            <a:r>
              <a:rPr lang="en-CA" dirty="0" smtClean="0"/>
              <a:t>2006 May;30(5):871-5. </a:t>
            </a:r>
          </a:p>
          <a:p>
            <a:endParaRPr lang="en-CA"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dirty="0" smtClean="0">
              <a:solidFill>
                <a:schemeClr val="accent1">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dirty="0" smtClean="0">
              <a:solidFill>
                <a:schemeClr val="accent3"/>
              </a:solidFill>
            </a:endParaRPr>
          </a:p>
          <a:p>
            <a:endParaRPr lang="en-CA" dirty="0" smtClean="0"/>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t>
            </a:r>
            <a:r>
              <a:rPr lang="en-US" dirty="0" err="1" smtClean="0"/>
              <a:t>combatting</a:t>
            </a:r>
            <a:r>
              <a:rPr lang="en-US" dirty="0" smtClean="0"/>
              <a:t> overweight and obesity in people with mental disabilities, a Toronto hospital removed the condiment cart and beverage vending machines.</a:t>
            </a:r>
          </a:p>
          <a:p>
            <a:endParaRPr lang="en-US" dirty="0" smtClean="0"/>
          </a:p>
          <a:p>
            <a:r>
              <a:rPr lang="en-US" dirty="0" smtClean="0"/>
              <a:t>It can help to put out exactly the desired number of cubes of sugar, or portions of ketchup, rather than allowing unlimited access. 5 sugar cubes is 50 calories. </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we eat a different amount when we use a different size plate?</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one study, people were offered a  simple pasta lunch and served  themselves. Before being seated, they had to set down their plate, as it happened on a hidden scale. A “waiter” came along and showed them to their seat, saying he would bring over their plate.</a:t>
            </a:r>
          </a:p>
          <a:p>
            <a:r>
              <a:rPr lang="en-US" dirty="0" smtClean="0"/>
              <a:t>In bringing it, he coughed on their plate, apologized, and then gave them a second plate that was either larger or smaller than the first, allowing them to self serve again.</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46753EB-4189-4125-BB91-B3E3894B3115}" type="slidenum">
              <a:rPr lang="en-CA" smtClean="0"/>
              <a:pPr/>
              <a:t>16</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smtClean="0">
                <a:solidFill>
                  <a:schemeClr val="tx1"/>
                </a:solidFill>
              </a:rPr>
              <a:t>In whatever sequence,</a:t>
            </a:r>
            <a:r>
              <a:rPr lang="en-US" sz="1200" baseline="0" dirty="0" smtClean="0">
                <a:solidFill>
                  <a:schemeClr val="tx1"/>
                </a:solidFill>
              </a:rPr>
              <a:t> p</a:t>
            </a:r>
            <a:r>
              <a:rPr lang="en-US" sz="1200" dirty="0" smtClean="0">
                <a:solidFill>
                  <a:schemeClr val="tx1"/>
                </a:solidFill>
              </a:rPr>
              <a:t>eople ate 31% more with a larger plate.</a:t>
            </a:r>
          </a:p>
          <a:p>
            <a:pPr algn="l"/>
            <a:r>
              <a:rPr lang="en-US" sz="1200" dirty="0" smtClean="0">
                <a:solidFill>
                  <a:schemeClr val="tx1"/>
                </a:solidFill>
              </a:rPr>
              <a:t>A few other examples might encourage</a:t>
            </a:r>
            <a:r>
              <a:rPr lang="en-US" sz="1200" baseline="0" dirty="0" smtClean="0">
                <a:solidFill>
                  <a:schemeClr val="tx1"/>
                </a:solidFill>
              </a:rPr>
              <a:t> us to consider sizes of plates, bowls, glassware, and utensils purchased for people we support and perhaps for ourselves.</a:t>
            </a:r>
            <a:endParaRPr lang="en-CA" dirty="0" smtClean="0"/>
          </a:p>
          <a:p>
            <a:r>
              <a:rPr lang="en-CA" dirty="0" smtClean="0"/>
              <a:t>Teenagers poured 88% more juice or soda into short wide glasses than into tall narrower glasses that held the same volume, yet they thought they poured less. With bartenders, the results were similar.</a:t>
            </a:r>
          </a:p>
          <a:p>
            <a:r>
              <a:rPr lang="en-CA" dirty="0" smtClean="0"/>
              <a:t>Cafeteria studies show that people ate more ice cream when the lid of an ice cream cooler was left open than when it was closed</a:t>
            </a:r>
          </a:p>
          <a:p>
            <a:r>
              <a:rPr lang="en-CA" dirty="0" smtClean="0"/>
              <a:t>(68), that they drank more milk when the milk dispenser was placed close to the dining area (60), and that they drank more water when a water pitcher was on their table than when it was further away.</a:t>
            </a:r>
          </a:p>
          <a:p>
            <a:r>
              <a:rPr lang="en-CA" dirty="0" smtClean="0"/>
              <a:t>People nutrition experts who were randomly given 17- or 34- ounce bowls dished out and consumed 31% more ice cream when given the larger bowls without being aware of it. </a:t>
            </a:r>
            <a:r>
              <a:rPr lang="en-US" dirty="0" smtClean="0"/>
              <a:t>Their servings increased by 14.5% when they were given a bigger spoon. </a:t>
            </a:r>
          </a:p>
          <a:p>
            <a:endParaRPr lang="en-US" dirty="0" smtClean="0"/>
          </a:p>
          <a:p>
            <a:r>
              <a:rPr lang="en-US" dirty="0" smtClean="0"/>
              <a:t>Most of us think we’re too smart to be influenced by candy dishes, television, or the shape of a glass. Yet it seems that most of us don’t overeat because we’re hungry. We overeat to deal with feelings or as a distraction; because of ease and convenience; plate, bowl, and cup size; advertising, brand names, and packaging; and visibility. </a:t>
            </a:r>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were using this cup size, but we’ve had to change our ways.</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18</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Here is Travis taking part in HOMES Focus on Fitness program. It’s in his best interests, for health and quality of life, to keep his</a:t>
            </a:r>
            <a:r>
              <a:rPr lang="en-CA" baseline="0" dirty="0" smtClean="0"/>
              <a:t> weight within reasonable limited.</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For</a:t>
            </a:r>
            <a:r>
              <a:rPr lang="en-CA" baseline="0" dirty="0" smtClean="0"/>
              <a:t> this session, we have two presenters, first myself and next </a:t>
            </a:r>
            <a:r>
              <a:rPr lang="en-US" dirty="0" smtClean="0"/>
              <a:t>Shelley </a:t>
            </a:r>
            <a:r>
              <a:rPr lang="en-US" dirty="0" err="1" smtClean="0"/>
              <a:t>Rath</a:t>
            </a:r>
            <a:r>
              <a:rPr lang="en-US" dirty="0" smtClean="0"/>
              <a:t>. </a:t>
            </a:r>
            <a:endParaRPr lang="en-CA" dirty="0" smtClean="0"/>
          </a:p>
          <a:p>
            <a:endParaRPr lang="en-CA" dirty="0" smtClean="0"/>
          </a:p>
          <a:p>
            <a:r>
              <a:rPr lang="en-US" dirty="0" smtClean="0"/>
              <a:t>Shelley </a:t>
            </a:r>
            <a:r>
              <a:rPr lang="en-US" dirty="0" err="1" smtClean="0"/>
              <a:t>Rath</a:t>
            </a:r>
            <a:r>
              <a:rPr lang="en-US" dirty="0" smtClean="0"/>
              <a:t> has coordinated the HOMES 3 year accreditation with Accreditation Canada. With HOMES, Shelley has coordinated respite and emergency support. She is a key person in the Focus on Nutrition project, and will share with you specific aspects of the program.</a:t>
            </a:r>
            <a:endParaRPr lang="en-CA" dirty="0" smtClean="0"/>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2</a:t>
            </a:fld>
            <a:endParaRPr lang="en-CA"/>
          </a:p>
        </p:txBody>
      </p:sp>
      <p:sp>
        <p:nvSpPr>
          <p:cNvPr id="5" name="Rectangle 4"/>
          <p:cNvSpPr/>
          <p:nvPr/>
        </p:nvSpPr>
        <p:spPr>
          <a:xfrm>
            <a:off x="2770037" y="4387334"/>
            <a:ext cx="184731" cy="369332"/>
          </a:xfrm>
          <a:prstGeom prst="rect">
            <a:avLst/>
          </a:prstGeom>
        </p:spPr>
        <p:txBody>
          <a:bodyPr wrap="none">
            <a:spAutoFit/>
          </a:bodyPr>
          <a:lstStyle/>
          <a:p>
            <a:endParaRPr lang="en-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His caregivers have taken</a:t>
            </a:r>
            <a:r>
              <a:rPr lang="en-CA" baseline="0" dirty="0" smtClean="0"/>
              <a:t> to using</a:t>
            </a:r>
            <a:r>
              <a:rPr lang="en-CA" dirty="0" smtClean="0"/>
              <a:t> sectioned plates to clarify portioning for the various parts of the meal: higher protein foods, carbohydrates,</a:t>
            </a:r>
            <a:r>
              <a:rPr lang="en-CA" baseline="0" dirty="0" smtClean="0"/>
              <a:t> and vegetables or salad.</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CA" sz="1200" baseline="0" dirty="0" smtClean="0">
                <a:latin typeface="Comic Sans MS" pitchFamily="66" charset="0"/>
              </a:rPr>
              <a:t>S</a:t>
            </a:r>
            <a:r>
              <a:rPr lang="en-CA" sz="1200" dirty="0" smtClean="0">
                <a:latin typeface="Comic Sans MS" pitchFamily="66" charset="0"/>
              </a:rPr>
              <a:t>haring in preparation brings a new relationship with food and can </a:t>
            </a:r>
            <a:r>
              <a:rPr lang="en-CA" sz="1200" baseline="0" dirty="0" smtClean="0">
                <a:latin typeface="Comic Sans MS" pitchFamily="66" charset="0"/>
              </a:rPr>
              <a:t>encourage an interest in healthful foods</a:t>
            </a:r>
            <a:r>
              <a:rPr lang="en-CA" sz="1200" dirty="0" smtClean="0">
                <a:latin typeface="Comic Sans MS" pitchFamily="66" charset="0"/>
              </a:rPr>
              <a:t>.</a:t>
            </a:r>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It can be fun to try something new (such as these vegetable</a:t>
            </a:r>
            <a:r>
              <a:rPr lang="en-CA" baseline="0" dirty="0" smtClean="0"/>
              <a:t> wraps, with sauces)</a:t>
            </a:r>
            <a:r>
              <a:rPr lang="en-CA" dirty="0" smtClean="0"/>
              <a:t>, and have everyone make her or his own portion.</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22</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These people are making </a:t>
            </a:r>
            <a:r>
              <a:rPr lang="en-CA" dirty="0" err="1" smtClean="0"/>
              <a:t>nori</a:t>
            </a:r>
            <a:r>
              <a:rPr lang="en-CA" dirty="0" smtClean="0"/>
              <a:t> rolls, with vegetables.</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23</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latin typeface="Comic Sans MS" pitchFamily="66" charset="0"/>
              </a:rPr>
              <a:t>Caregiver companionship can be a key for good nutrition.</a:t>
            </a:r>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24</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solidFill>
                  <a:srgbClr val="92D050"/>
                </a:solidFill>
                <a:latin typeface="Comic Sans MS" pitchFamily="66" charset="0"/>
              </a:rPr>
              <a:t>At HOMES,</a:t>
            </a:r>
            <a:r>
              <a:rPr lang="en-CA" sz="1200" baseline="0" dirty="0" smtClean="0">
                <a:solidFill>
                  <a:srgbClr val="92D050"/>
                </a:solidFill>
                <a:latin typeface="Comic Sans MS" pitchFamily="66" charset="0"/>
              </a:rPr>
              <a:t> the people supported have le</a:t>
            </a:r>
            <a:r>
              <a:rPr lang="en-CA" sz="1200" dirty="0" smtClean="0">
                <a:solidFill>
                  <a:srgbClr val="92D050"/>
                </a:solidFill>
                <a:latin typeface="Comic Sans MS" pitchFamily="66" charset="0"/>
              </a:rPr>
              <a:t>arned about nutrition and</a:t>
            </a:r>
            <a:r>
              <a:rPr lang="en-CA" sz="1200" baseline="0" dirty="0" smtClean="0">
                <a:solidFill>
                  <a:srgbClr val="92D050"/>
                </a:solidFill>
                <a:latin typeface="Comic Sans MS" pitchFamily="66" charset="0"/>
              </a:rPr>
              <a:t> also s</a:t>
            </a:r>
            <a:r>
              <a:rPr lang="en-CA" sz="1200" dirty="0" smtClean="0">
                <a:solidFill>
                  <a:srgbClr val="92D050"/>
                </a:solidFill>
                <a:latin typeface="Comic Sans MS" pitchFamily="66" charset="0"/>
              </a:rPr>
              <a:t>hare with their caregivers nutrition ideas, and Shelley will tell you more about that.</a:t>
            </a:r>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25</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There have been some changes in what</a:t>
            </a:r>
            <a:r>
              <a:rPr lang="en-CA" baseline="0" dirty="0" smtClean="0"/>
              <a:t> is served at events.</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26</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Along with Focus on Nutrition is Focus on Fitness. Here are caregivers</a:t>
            </a:r>
            <a:r>
              <a:rPr lang="en-CA" baseline="0" dirty="0" smtClean="0"/>
              <a:t> and people supported at </a:t>
            </a:r>
            <a:r>
              <a:rPr lang="en-CA" baseline="0" dirty="0" err="1" smtClean="0"/>
              <a:t>Cultus</a:t>
            </a:r>
            <a:r>
              <a:rPr lang="en-CA" baseline="0" dirty="0" smtClean="0"/>
              <a:t> Lake summer camp, including director Cam Doré at the left.</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28</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Here are some HOMES</a:t>
            </a:r>
            <a:r>
              <a:rPr lang="en-CA" baseline="0" dirty="0" smtClean="0"/>
              <a:t> folk.</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30</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And we will now turn</a:t>
            </a:r>
            <a:r>
              <a:rPr lang="en-CA" baseline="0" dirty="0" smtClean="0"/>
              <a:t> the presentation over to Shelley </a:t>
            </a:r>
            <a:r>
              <a:rPr lang="en-CA" baseline="0" dirty="0" err="1" smtClean="0"/>
              <a:t>Rath</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31</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HOME SOCIETY caregivers work within a Gentle Teaching philosophy.</a:t>
            </a:r>
          </a:p>
          <a:p>
            <a:r>
              <a:rPr lang="en-CA" dirty="0" smtClean="0"/>
              <a:t>The foundation of this philosophy is RELATIONSHIPS. People who are supported need to feel: Safe and Loved; with time they become Loving and Engaged, These caregivers support folks who often struggle with poor impulse control. "I need it now" is not an uncommon theme.</a:t>
            </a:r>
          </a:p>
          <a:p>
            <a:r>
              <a:rPr lang="en-CA" dirty="0" smtClean="0"/>
              <a:t>It is imperative that we never provoke violence, but instead always invoke peace.</a:t>
            </a:r>
          </a:p>
          <a:p>
            <a:r>
              <a:rPr lang="en-CA" dirty="0" smtClean="0"/>
              <a:t>Historically and across cultures, food or the "breaking of bread" has been a common theme both in community and in family.  Sharing food and giving food often is an significant part of relationship. Yet it can be difficult to move to more healthy choices, as folks have often been placated with poor food choices (hamburgers, chips, pop etc.)</a:t>
            </a:r>
          </a:p>
          <a:p>
            <a:r>
              <a:rPr lang="en-CA" dirty="0" smtClean="0"/>
              <a:t>Because of this focus on building and maintaining relationships, it often is difficult for caregivers to say "no“, especially early on.</a:t>
            </a:r>
          </a:p>
          <a:p>
            <a:r>
              <a:rPr lang="en-CA" dirty="0" smtClean="0"/>
              <a:t>Caregivers need to work with the people who are supported to prepare them for challenging situations (restaurants, birthday parties.) </a:t>
            </a:r>
          </a:p>
          <a:p>
            <a:r>
              <a:rPr lang="en-CA" dirty="0" smtClean="0"/>
              <a:t>Here are two websites connected with the HOME Society:  </a:t>
            </a:r>
            <a:r>
              <a:rPr lang="en-CA" sz="1200" dirty="0" err="1" smtClean="0">
                <a:latin typeface="Comic Sans MS" pitchFamily="66" charset="0"/>
              </a:rPr>
              <a:t>www.homesociety.com</a:t>
            </a:r>
            <a:endParaRPr lang="en-CA" sz="1200" dirty="0" smtClean="0">
              <a:latin typeface="Comic Sans MS" pitchFamily="66" charset="0"/>
            </a:endParaRPr>
          </a:p>
          <a:p>
            <a:pPr algn="ctr"/>
            <a:r>
              <a:rPr lang="en-CA" sz="1200" dirty="0" err="1" smtClean="0">
                <a:latin typeface="Comic Sans MS" pitchFamily="66" charset="0"/>
              </a:rPr>
              <a:t>www.gentleteaching.com</a:t>
            </a:r>
            <a:endParaRPr lang="en-CA" sz="1200" dirty="0" smtClean="0">
              <a:latin typeface="Comic Sans MS" pitchFamily="66" charset="0"/>
            </a:endParaRPr>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smtClean="0"/>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4</a:t>
            </a:fld>
            <a:endParaRPr lang="en-CA"/>
          </a:p>
        </p:txBody>
      </p:sp>
      <p:sp>
        <p:nvSpPr>
          <p:cNvPr id="6" name="Rectangle 5"/>
          <p:cNvSpPr/>
          <p:nvPr/>
        </p:nvSpPr>
        <p:spPr>
          <a:xfrm>
            <a:off x="714357" y="4286248"/>
            <a:ext cx="5643602" cy="276999"/>
          </a:xfrm>
          <a:prstGeom prst="rect">
            <a:avLst/>
          </a:prstGeom>
        </p:spPr>
        <p:txBody>
          <a:bodyPr wrap="square">
            <a:spAutoFit/>
          </a:bodyPr>
          <a:lstStyle/>
          <a:p>
            <a:r>
              <a:rPr lang="en-US" sz="1200" dirty="0" smtClean="0">
                <a:latin typeface="Comic Sans MS" pitchFamily="66" charset="0"/>
              </a:rPr>
              <a:t>In this context, what are our nutrition challenges?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smtClean="0">
                <a:latin typeface="Comic Sans MS" pitchFamily="66" charset="0"/>
              </a:rPr>
              <a:t>Our nutrition challenges include:</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latin typeface="Comic Sans MS" pitchFamily="66" charset="0"/>
              </a:rPr>
              <a:t>Medications that lead to weight gain</a:t>
            </a:r>
          </a:p>
          <a:p>
            <a:pPr algn="l"/>
            <a:r>
              <a:rPr lang="en-CA" sz="1200" dirty="0" smtClean="0">
                <a:latin typeface="Comic Sans MS" pitchFamily="66" charset="0"/>
              </a:rPr>
              <a:t>Fast food everywhere</a:t>
            </a:r>
          </a:p>
          <a:p>
            <a:pPr algn="l"/>
            <a:r>
              <a:rPr lang="en-CA" sz="1200" dirty="0" smtClean="0">
                <a:latin typeface="Comic Sans MS" pitchFamily="66" charset="0"/>
              </a:rPr>
              <a:t>Overweight caregivers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latin typeface="Comic Sans MS" pitchFamily="66" charset="0"/>
              </a:rPr>
              <a:t>Food typically used as reward, including when other approaches fail.</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latin typeface="Comic Sans MS" pitchFamily="66" charset="0"/>
              </a:rPr>
              <a:t>Inactivity</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latin typeface="Comic Sans MS" pitchFamily="66" charset="0"/>
              </a:rPr>
              <a:t>Food fills a void</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dirty="0" smtClean="0">
              <a:latin typeface="Comic Sans MS" pitchFamily="66" charset="0"/>
            </a:endParaRPr>
          </a:p>
          <a:p>
            <a:pPr algn="l"/>
            <a:endParaRPr lang="en-CA" sz="1200" dirty="0">
              <a:latin typeface="Comic Sans MS" pitchFamily="66" charset="0"/>
            </a:endParaRPr>
          </a:p>
        </p:txBody>
      </p:sp>
      <p:sp>
        <p:nvSpPr>
          <p:cNvPr id="4" name="Slide Number Placeholder 3"/>
          <p:cNvSpPr>
            <a:spLocks noGrp="1"/>
          </p:cNvSpPr>
          <p:nvPr>
            <p:ph type="sldNum" sz="quarter" idx="10"/>
          </p:nvPr>
        </p:nvSpPr>
        <p:spPr/>
        <p:txBody>
          <a:bodyPr/>
          <a:lstStyle/>
          <a:p>
            <a:fld id="{746753EB-4189-4125-BB91-B3E3894B3115}" type="slidenum">
              <a:rPr lang="en-CA" smtClean="0"/>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latin typeface="Comic Sans MS" pitchFamily="66" charset="0"/>
              </a:rPr>
              <a:t>Certain medications are linked with weight gain.</a:t>
            </a:r>
          </a:p>
          <a:p>
            <a:r>
              <a:rPr lang="en-CA" sz="1200" dirty="0" smtClean="0">
                <a:latin typeface="Comic Sans MS" pitchFamily="66" charset="0"/>
              </a:rPr>
              <a:t>This weight gain: </a:t>
            </a:r>
          </a:p>
          <a:p>
            <a:pPr>
              <a:buFont typeface="Arial" pitchFamily="34" charset="0"/>
              <a:buChar char="•"/>
            </a:pPr>
            <a:r>
              <a:rPr lang="en-CA" sz="1200" dirty="0" smtClean="0">
                <a:latin typeface="Comic Sans MS" pitchFamily="66" charset="0"/>
              </a:rPr>
              <a:t> is linked to appetite changes that occur within first 3 months (and then become habitual);</a:t>
            </a:r>
          </a:p>
          <a:p>
            <a:pPr>
              <a:buFont typeface="Arial" pitchFamily="34" charset="0"/>
              <a:buChar char="•"/>
            </a:pPr>
            <a:r>
              <a:rPr lang="en-CA" sz="1200" dirty="0" smtClean="0">
                <a:latin typeface="Comic Sans MS" pitchFamily="66" charset="0"/>
              </a:rPr>
              <a:t> Yet this is not essential;</a:t>
            </a:r>
          </a:p>
          <a:p>
            <a:pPr>
              <a:buFont typeface="Arial" pitchFamily="34" charset="0"/>
              <a:buChar char="•"/>
            </a:pPr>
            <a:r>
              <a:rPr lang="en-CA" sz="1200" dirty="0" smtClean="0">
                <a:latin typeface="Comic Sans MS" pitchFamily="66" charset="0"/>
              </a:rPr>
              <a:t> and </a:t>
            </a:r>
            <a:r>
              <a:rPr lang="en-CA" dirty="0" smtClean="0">
                <a:latin typeface="Comic Sans MS" pitchFamily="66" charset="0"/>
              </a:rPr>
              <a:t>the excessive weight gain </a:t>
            </a:r>
            <a:r>
              <a:rPr lang="en-CA" sz="1200" dirty="0" smtClean="0">
                <a:latin typeface="Comic Sans MS" pitchFamily="66" charset="0"/>
              </a:rPr>
              <a:t>can be minimized by planning.</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dirty="0" smtClean="0">
              <a:solidFill>
                <a:schemeClr val="accent2">
                  <a:lumMod val="40000"/>
                  <a:lumOff val="60000"/>
                </a:schemeClr>
              </a:solidFill>
              <a:latin typeface="Comic Sans MS" pitchFamily="66" charset="0"/>
            </a:endParaRPr>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To prevent or minimize weight gain, here are some keys:</a:t>
            </a:r>
          </a:p>
          <a:p>
            <a:r>
              <a:rPr lang="en-CA" sz="1200" dirty="0" smtClean="0"/>
              <a:t>Encourage “free” foods (vegetables, calorie-free  beverages, </a:t>
            </a:r>
            <a:r>
              <a:rPr lang="en-CA" sz="1200" dirty="0" err="1" smtClean="0"/>
              <a:t>butterless</a:t>
            </a:r>
            <a:r>
              <a:rPr lang="en-CA" sz="1200" dirty="0" smtClean="0"/>
              <a:t> popcorn).</a:t>
            </a:r>
          </a:p>
          <a:p>
            <a:r>
              <a:rPr lang="en-CA" sz="1200" dirty="0" smtClean="0"/>
              <a:t>Use fruit instead of sweets.</a:t>
            </a:r>
          </a:p>
          <a:p>
            <a:r>
              <a:rPr lang="en-CA" sz="1200" dirty="0" smtClean="0"/>
              <a:t>Limit portions.</a:t>
            </a:r>
          </a:p>
          <a:p>
            <a:r>
              <a:rPr lang="en-CA" dirty="0" smtClean="0"/>
              <a:t>If pattern is 3 meals + ~3 snacks, make meals small  (especially portions of fatty foods).</a:t>
            </a:r>
          </a:p>
          <a:p>
            <a:r>
              <a:rPr lang="en-CA" dirty="0" smtClean="0"/>
              <a:t>Use small plates.</a:t>
            </a:r>
          </a:p>
          <a:p>
            <a:r>
              <a:rPr lang="en-CA" dirty="0" smtClean="0"/>
              <a:t>Have people supported </a:t>
            </a:r>
            <a:r>
              <a:rPr lang="en-CA" i="1" dirty="0" smtClean="0"/>
              <a:t>and </a:t>
            </a:r>
            <a:r>
              <a:rPr lang="en-CA" dirty="0" smtClean="0"/>
              <a:t>caregivers  take part in activity programs.</a:t>
            </a:r>
            <a:endParaRPr lang="en-CA" sz="1200" dirty="0" smtClean="0"/>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t>The work of Cornell University’s Dr. Brian </a:t>
            </a:r>
            <a:r>
              <a:rPr lang="en-US" sz="1400" dirty="0" err="1" smtClean="0"/>
              <a:t>Wansink</a:t>
            </a:r>
            <a:r>
              <a:rPr lang="en-US" sz="1400" dirty="0" smtClean="0"/>
              <a:t> came to our attention. Some of his cleverly designed studies shed light on overeating in ways that can help us eliminate some of the unconscious or mindless overeating of others and of ourselves. (Website: </a:t>
            </a:r>
            <a:r>
              <a:rPr lang="en-US" sz="1400" u="sng" dirty="0" smtClean="0">
                <a:hlinkClick r:id="rId3"/>
              </a:rPr>
              <a:t>http://mindlesseating.org</a:t>
            </a:r>
            <a:r>
              <a:rPr lang="en-US" sz="1400" dirty="0" smtClean="0"/>
              <a:t>) We have become aware that </a:t>
            </a:r>
            <a:r>
              <a:rPr lang="en-CA" sz="1400" dirty="0" smtClean="0"/>
              <a:t>the size of a package or portion served can increase consumption. </a:t>
            </a:r>
            <a:r>
              <a:rPr lang="en-CA" sz="1400" dirty="0" err="1" smtClean="0"/>
              <a:t>Wansink</a:t>
            </a:r>
            <a:r>
              <a:rPr lang="en-CA" sz="1400" dirty="0" smtClean="0"/>
              <a:t> took this further. </a:t>
            </a:r>
            <a:r>
              <a:rPr lang="en-US" sz="1400" dirty="0" smtClean="0"/>
              <a:t>One question he explored was: “Exactly how much more soup will people consume when their bowl is bottomless?” and “If they eat more, will they feel fuller?” </a:t>
            </a:r>
            <a:r>
              <a:rPr lang="en-CA" sz="1400" dirty="0" smtClean="0"/>
              <a:t>Adults thought they were participating in a study about bowl colour. They were asked not to move the bowls. </a:t>
            </a:r>
          </a:p>
          <a:p>
            <a:r>
              <a:rPr lang="en-CA" sz="1400" dirty="0" smtClean="0"/>
              <a:t>    They seated themselves in front of one of 4 bowls of tomato soup at a restaurant-style table in which (describe with hand gestures) two of four bowls slowly and imperceptibly refilled as their contents were consumed.  Below the tablecloth, tubing allowed the soup to seep into the bottom of 2 bowls; the 18-oz bowls took 20 minutes to refill.  </a:t>
            </a:r>
          </a:p>
          <a:p>
            <a:r>
              <a:rPr lang="en-CA" sz="1400" dirty="0" smtClean="0"/>
              <a:t>    After 20 minutes, they were thanked &amp; given a questionnaire asking them a number of irrelevant questions plus how sated they were, whether they generally try to eat until their bowl is empty and to estimate how much they believed they ate (in ounces and in calories). </a:t>
            </a:r>
          </a:p>
        </p:txBody>
      </p:sp>
      <p:sp>
        <p:nvSpPr>
          <p:cNvPr id="4" name="Slide Number Placeholder 3"/>
          <p:cNvSpPr>
            <a:spLocks noGrp="1"/>
          </p:cNvSpPr>
          <p:nvPr>
            <p:ph type="sldNum" sz="quarter" idx="10"/>
          </p:nvPr>
        </p:nvSpPr>
        <p:spPr/>
        <p:txBody>
          <a:bodyPr/>
          <a:lstStyle/>
          <a:p>
            <a:fld id="{746753EB-4189-4125-BB91-B3E3894B3115}" type="slidenum">
              <a:rPr lang="en-CA" smtClean="0"/>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Participants who unknowingly ate from imperceptibly-refilling bowls ate 73% more than those eating from normal bowls. </a:t>
            </a:r>
          </a:p>
          <a:p>
            <a:r>
              <a:rPr lang="en-CA" dirty="0" smtClean="0"/>
              <a:t>Yet despite consuming 73% more, they did not believe they had consumed more, nor did they perceive themselves to be more sated or full than those eating from normal bowls. </a:t>
            </a:r>
          </a:p>
          <a:p>
            <a:r>
              <a:rPr lang="en-CA" dirty="0" smtClean="0"/>
              <a:t>It seems that people use their eyes to count calories and not the sensitivity to amount consumed.  </a:t>
            </a:r>
          </a:p>
          <a:p>
            <a:r>
              <a:rPr lang="en-CA" b="1" dirty="0" smtClean="0"/>
              <a:t>Pre-portioning meals can reduce caloric intake, rather than  family style service where someone’s plate is automatically refilled.</a:t>
            </a:r>
            <a:endParaRPr lang="en-CA" dirty="0" smtClean="0"/>
          </a:p>
          <a:p>
            <a:r>
              <a:rPr lang="en-CA" sz="1200" dirty="0" err="1" smtClean="0"/>
              <a:t>Wansink</a:t>
            </a:r>
            <a:r>
              <a:rPr lang="en-CA" sz="1200" dirty="0" smtClean="0"/>
              <a:t> B. Bottomless bowls: why visual cues of portion size may influence intake.</a:t>
            </a:r>
          </a:p>
          <a:p>
            <a:r>
              <a:rPr lang="en-CA" sz="1200" dirty="0" err="1" smtClean="0"/>
              <a:t>Obes</a:t>
            </a:r>
            <a:r>
              <a:rPr lang="en-CA" sz="1200" dirty="0" smtClean="0"/>
              <a:t> Res. 2005 Jan;13(1):93-100.</a:t>
            </a:r>
          </a:p>
          <a:p>
            <a:endParaRPr lang="en-CA" dirty="0"/>
          </a:p>
        </p:txBody>
      </p:sp>
      <p:sp>
        <p:nvSpPr>
          <p:cNvPr id="4" name="Slide Number Placeholder 3"/>
          <p:cNvSpPr>
            <a:spLocks noGrp="1"/>
          </p:cNvSpPr>
          <p:nvPr>
            <p:ph type="sldNum" sz="quarter" idx="10"/>
          </p:nvPr>
        </p:nvSpPr>
        <p:spPr/>
        <p:txBody>
          <a:bodyPr/>
          <a:lstStyle/>
          <a:p>
            <a:fld id="{746753EB-4189-4125-BB91-B3E3894B3115}" type="slidenum">
              <a:rPr lang="en-CA" smtClean="0"/>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B3E4371-F229-4C5F-AC6E-C7C3FEEFBE12}" type="datetimeFigureOut">
              <a:rPr lang="en-US" smtClean="0"/>
              <a:pPr/>
              <a:t>4/17/2011</a:t>
            </a:fld>
            <a:endParaRPr lang="en-CA"/>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CA"/>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10A9F92D-56AF-479C-A754-FFDD5BE3EBA2}" type="slidenum">
              <a:rPr lang="en-CA" smtClean="0"/>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3E4371-F229-4C5F-AC6E-C7C3FEEFBE12}" type="datetimeFigureOut">
              <a:rPr lang="en-US" smtClean="0"/>
              <a:pPr/>
              <a:t>4/17/2011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A9F92D-56AF-479C-A754-FFDD5BE3EBA2}"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B3E4371-F229-4C5F-AC6E-C7C3FEEFBE12}" type="datetimeFigureOut">
              <a:rPr lang="en-US" smtClean="0"/>
              <a:pPr/>
              <a:t>4/17/2011</a:t>
            </a:fld>
            <a:endParaRPr lang="en-CA"/>
          </a:p>
        </p:txBody>
      </p:sp>
      <p:sp>
        <p:nvSpPr>
          <p:cNvPr id="5" name="Footer Placeholder 4"/>
          <p:cNvSpPr>
            <a:spLocks noGrp="1"/>
          </p:cNvSpPr>
          <p:nvPr>
            <p:ph type="ftr" sz="quarter" idx="11"/>
          </p:nvPr>
        </p:nvSpPr>
        <p:spPr>
          <a:xfrm>
            <a:off x="457201" y="6248207"/>
            <a:ext cx="5573483" cy="365125"/>
          </a:xfrm>
        </p:spPr>
        <p:txBody>
          <a:bodyPr/>
          <a:lstStyle/>
          <a:p>
            <a:endParaRPr lang="en-CA"/>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10A9F92D-56AF-479C-A754-FFDD5BE3EBA2}" type="slidenum">
              <a:rPr lang="en-CA" smtClean="0"/>
              <a:pPr/>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B3E4371-F229-4C5F-AC6E-C7C3FEEFBE12}" type="datetimeFigureOut">
              <a:rPr lang="en-US" smtClean="0"/>
              <a:pPr/>
              <a:t>4/17/2011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0A9F92D-56AF-479C-A754-FFDD5BE3EBA2}" type="slidenum">
              <a:rPr lang="en-CA" smtClean="0"/>
              <a:pPr/>
              <a:t>‹#›</a:t>
            </a:fld>
            <a:endParaRPr lang="en-CA"/>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B3E4371-F229-4C5F-AC6E-C7C3FEEFBE12}" type="datetimeFigureOut">
              <a:rPr lang="en-US" smtClean="0"/>
              <a:pPr/>
              <a:t>4/17/2011</a:t>
            </a:fld>
            <a:endParaRPr lang="en-CA"/>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0A9F92D-56AF-479C-A754-FFDD5BE3EBA2}" type="slidenum">
              <a:rPr lang="en-CA" smtClean="0"/>
              <a:pPr/>
              <a:t>‹#›</a:t>
            </a:fld>
            <a:endParaRPr lang="en-CA"/>
          </a:p>
        </p:txBody>
      </p:sp>
      <p:sp>
        <p:nvSpPr>
          <p:cNvPr id="14" name="Footer Placeholder 13"/>
          <p:cNvSpPr>
            <a:spLocks noGrp="1"/>
          </p:cNvSpPr>
          <p:nvPr>
            <p:ph type="ftr" sz="quarter" idx="12"/>
          </p:nvPr>
        </p:nvSpPr>
        <p:spPr/>
        <p:txBody>
          <a:bodyPr/>
          <a:lstStyle/>
          <a:p>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B3E4371-F229-4C5F-AC6E-C7C3FEEFBE12}" type="datetimeFigureOut">
              <a:rPr lang="en-US" smtClean="0"/>
              <a:pPr/>
              <a:t>4/17/2011</a:t>
            </a:fld>
            <a:endParaRPr lang="en-CA"/>
          </a:p>
        </p:txBody>
      </p:sp>
      <p:sp>
        <p:nvSpPr>
          <p:cNvPr id="10" name="Slide Number Placeholder 9"/>
          <p:cNvSpPr>
            <a:spLocks noGrp="1"/>
          </p:cNvSpPr>
          <p:nvPr>
            <p:ph type="sldNum" sz="quarter" idx="16"/>
          </p:nvPr>
        </p:nvSpPr>
        <p:spPr/>
        <p:txBody>
          <a:bodyPr rtlCol="0"/>
          <a:lstStyle/>
          <a:p>
            <a:fld id="{10A9F92D-56AF-479C-A754-FFDD5BE3EBA2}" type="slidenum">
              <a:rPr lang="en-CA" smtClean="0"/>
              <a:pPr/>
              <a:t>‹#›</a:t>
            </a:fld>
            <a:endParaRPr lang="en-CA"/>
          </a:p>
        </p:txBody>
      </p:sp>
      <p:sp>
        <p:nvSpPr>
          <p:cNvPr id="12" name="Footer Placeholder 11"/>
          <p:cNvSpPr>
            <a:spLocks noGrp="1"/>
          </p:cNvSpPr>
          <p:nvPr>
            <p:ph type="ftr" sz="quarter" idx="17"/>
          </p:nvPr>
        </p:nvSpPr>
        <p:spPr/>
        <p:txBody>
          <a:bodyPr rtlCol="0"/>
          <a:lstStyle/>
          <a:p>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B3E4371-F229-4C5F-AC6E-C7C3FEEFBE12}" type="datetimeFigureOut">
              <a:rPr lang="en-US" smtClean="0"/>
              <a:pPr/>
              <a:t>4/17/2011</a:t>
            </a:fld>
            <a:endParaRPr lang="en-CA"/>
          </a:p>
        </p:txBody>
      </p:sp>
      <p:sp>
        <p:nvSpPr>
          <p:cNvPr id="12" name="Slide Number Placeholder 11"/>
          <p:cNvSpPr>
            <a:spLocks noGrp="1"/>
          </p:cNvSpPr>
          <p:nvPr>
            <p:ph type="sldNum" sz="quarter" idx="16"/>
          </p:nvPr>
        </p:nvSpPr>
        <p:spPr/>
        <p:txBody>
          <a:bodyPr rtlCol="0"/>
          <a:lstStyle/>
          <a:p>
            <a:fld id="{10A9F92D-56AF-479C-A754-FFDD5BE3EBA2}" type="slidenum">
              <a:rPr lang="en-CA" smtClean="0"/>
              <a:pPr/>
              <a:t>‹#›</a:t>
            </a:fld>
            <a:endParaRPr lang="en-CA"/>
          </a:p>
        </p:txBody>
      </p:sp>
      <p:sp>
        <p:nvSpPr>
          <p:cNvPr id="14" name="Footer Placeholder 13"/>
          <p:cNvSpPr>
            <a:spLocks noGrp="1"/>
          </p:cNvSpPr>
          <p:nvPr>
            <p:ph type="ftr" sz="quarter" idx="17"/>
          </p:nvPr>
        </p:nvSpPr>
        <p:spPr/>
        <p:txBody>
          <a:bodyPr rtlCol="0"/>
          <a:lstStyle/>
          <a:p>
            <a:endParaRPr lang="en-CA"/>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B3E4371-F229-4C5F-AC6E-C7C3FEEFBE12}" type="datetimeFigureOut">
              <a:rPr lang="en-US" smtClean="0"/>
              <a:pPr/>
              <a:t>4/17/2011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0A9F92D-56AF-479C-A754-FFDD5BE3EBA2}"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3E4371-F229-4C5F-AC6E-C7C3FEEFBE12}" type="datetimeFigureOut">
              <a:rPr lang="en-US" smtClean="0"/>
              <a:pPr/>
              <a:t>4/17/2011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0A9F92D-56AF-479C-A754-FFDD5BE3EBA2}"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B3E4371-F229-4C5F-AC6E-C7C3FEEFBE12}" type="datetimeFigureOut">
              <a:rPr lang="en-US" smtClean="0"/>
              <a:pPr/>
              <a:t>4/17/2011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0A9F92D-56AF-479C-A754-FFDD5BE3EBA2}" type="slidenum">
              <a:rPr lang="en-CA" smtClean="0"/>
              <a:pPr/>
              <a:t>‹#›</a:t>
            </a:fld>
            <a:endParaRPr lang="en-CA"/>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B3E4371-F229-4C5F-AC6E-C7C3FEEFBE12}" type="datetimeFigureOut">
              <a:rPr lang="en-US" smtClean="0"/>
              <a:pPr/>
              <a:t>4/17/2011</a:t>
            </a:fld>
            <a:endParaRPr lang="en-CA"/>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0A9F92D-56AF-479C-A754-FFDD5BE3EBA2}" type="slidenum">
              <a:rPr lang="en-CA" smtClean="0"/>
              <a:pPr/>
              <a:t>‹#›</a:t>
            </a:fld>
            <a:endParaRPr lang="en-CA"/>
          </a:p>
        </p:txBody>
      </p:sp>
      <p:sp>
        <p:nvSpPr>
          <p:cNvPr id="14" name="Footer Placeholder 13"/>
          <p:cNvSpPr>
            <a:spLocks noGrp="1"/>
          </p:cNvSpPr>
          <p:nvPr>
            <p:ph type="ftr" sz="quarter" idx="12"/>
          </p:nvPr>
        </p:nvSpPr>
        <p:spPr>
          <a:xfrm>
            <a:off x="1600200" y="6248206"/>
            <a:ext cx="4572000" cy="365125"/>
          </a:xfrm>
        </p:spPr>
        <p:txBody>
          <a:bodyPr rtlCol="0"/>
          <a:lstStyle/>
          <a:p>
            <a:endParaRPr lang="en-CA"/>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B3E4371-F229-4C5F-AC6E-C7C3FEEFBE12}" type="datetimeFigureOut">
              <a:rPr lang="en-US" smtClean="0"/>
              <a:pPr/>
              <a:t>4/17/2011</a:t>
            </a:fld>
            <a:endParaRPr lang="en-CA"/>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CA"/>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10A9F92D-56AF-479C-A754-FFDD5BE3EBA2}"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indlesseating.org/email.ht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mindlesseating.org/email.ht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16.xml"/><Relationship Id="rId7" Type="http://schemas.openxmlformats.org/officeDocument/2006/relationships/image" Target="../media/image31.wmf"/><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xml"/><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hyperlink" Target="http://www.istockphoto.com/file_closeup/object/4838381_television_dreams.php?id=483838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7.jpeg"/><Relationship Id="rId5" Type="http://schemas.openxmlformats.org/officeDocument/2006/relationships/image" Target="../media/image13.jpeg"/><Relationship Id="rId10" Type="http://schemas.openxmlformats.org/officeDocument/2006/relationships/hyperlink" Target="http://www.istockphoto.com/file_closeup/object/5112643_golden_chocolates_box_on_red_satin_background.php?id=5112643" TargetMode="External"/><Relationship Id="rId4" Type="http://schemas.openxmlformats.org/officeDocument/2006/relationships/image" Target="../media/image12.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hyperlink" Target="http://www.mindlesseating.org/email.ht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wmf"/><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500042"/>
            <a:ext cx="6786563" cy="1357313"/>
          </a:xfrm>
          <a:solidFill>
            <a:schemeClr val="bg1"/>
          </a:solidFill>
          <a:ln>
            <a:solidFill>
              <a:schemeClr val="tx2">
                <a:lumMod val="90000"/>
              </a:schemeClr>
            </a:solidFill>
          </a:ln>
        </p:spPr>
        <p:txBody>
          <a:bodyPr>
            <a:noAutofit/>
          </a:bodyPr>
          <a:lstStyle/>
          <a:p>
            <a:pPr algn="ctr" fontAlgn="auto">
              <a:spcAft>
                <a:spcPts val="0"/>
              </a:spcAft>
              <a:defRPr/>
            </a:pPr>
            <a:r>
              <a:rPr lang="en-CA" sz="4000" b="1" dirty="0" smtClean="0">
                <a:solidFill>
                  <a:schemeClr val="bg1"/>
                </a:solidFill>
                <a:cs typeface="Times New Roman" pitchFamily="18" charset="0"/>
              </a:rPr>
              <a:t/>
            </a:r>
            <a:br>
              <a:rPr lang="en-CA" sz="4000" b="1" dirty="0" smtClean="0">
                <a:solidFill>
                  <a:schemeClr val="bg1"/>
                </a:solidFill>
                <a:cs typeface="Times New Roman" pitchFamily="18" charset="0"/>
              </a:rPr>
            </a:br>
            <a:r>
              <a:rPr lang="en-CA" sz="4000" b="1" dirty="0" smtClean="0">
                <a:solidFill>
                  <a:schemeClr val="bg1"/>
                </a:solidFill>
                <a:cs typeface="Times New Roman" pitchFamily="18" charset="0"/>
              </a:rPr>
              <a:t/>
            </a:r>
            <a:br>
              <a:rPr lang="en-CA" sz="4000" b="1" dirty="0" smtClean="0">
                <a:solidFill>
                  <a:schemeClr val="bg1"/>
                </a:solidFill>
                <a:cs typeface="Times New Roman" pitchFamily="18" charset="0"/>
              </a:rPr>
            </a:br>
            <a:r>
              <a:rPr lang="en-CA" sz="4000" b="1" dirty="0" smtClean="0">
                <a:solidFill>
                  <a:schemeClr val="bg1"/>
                </a:solidFill>
                <a:cs typeface="Times New Roman" pitchFamily="18" charset="0"/>
              </a:rPr>
              <a:t/>
            </a:r>
            <a:br>
              <a:rPr lang="en-CA" sz="4000" b="1" dirty="0" smtClean="0">
                <a:solidFill>
                  <a:schemeClr val="bg1"/>
                </a:solidFill>
                <a:cs typeface="Times New Roman" pitchFamily="18" charset="0"/>
              </a:rPr>
            </a:br>
            <a:r>
              <a:rPr lang="en-CA" sz="4000" b="1" dirty="0" smtClean="0">
                <a:solidFill>
                  <a:schemeClr val="bg1"/>
                </a:solidFill>
                <a:cs typeface="Times New Roman" pitchFamily="18" charset="0"/>
              </a:rPr>
              <a:t/>
            </a:r>
            <a:br>
              <a:rPr lang="en-CA" sz="4000" b="1" dirty="0" smtClean="0">
                <a:solidFill>
                  <a:schemeClr val="bg1"/>
                </a:solidFill>
                <a:cs typeface="Times New Roman" pitchFamily="18" charset="0"/>
              </a:rPr>
            </a:br>
            <a:r>
              <a:rPr lang="en-CA" sz="4000" b="1" dirty="0" smtClean="0">
                <a:solidFill>
                  <a:schemeClr val="bg1"/>
                </a:solidFill>
                <a:cs typeface="Times New Roman" pitchFamily="18" charset="0"/>
              </a:rPr>
              <a:t/>
            </a:r>
            <a:br>
              <a:rPr lang="en-CA" sz="4000" b="1" dirty="0" smtClean="0">
                <a:solidFill>
                  <a:schemeClr val="bg1"/>
                </a:solidFill>
                <a:cs typeface="Times New Roman" pitchFamily="18" charset="0"/>
              </a:rPr>
            </a:br>
            <a:r>
              <a:rPr lang="en-CA" sz="4000" b="1" dirty="0" smtClean="0">
                <a:solidFill>
                  <a:schemeClr val="tx2">
                    <a:lumMod val="90000"/>
                  </a:schemeClr>
                </a:solidFill>
                <a:latin typeface="Comic Sans MS" pitchFamily="66" charset="0"/>
                <a:cs typeface="Times New Roman" pitchFamily="18" charset="0"/>
              </a:rPr>
              <a:t>Focus on Nutrition</a:t>
            </a:r>
            <a:r>
              <a:rPr lang="en-CA" sz="6000" dirty="0" smtClean="0"/>
              <a:t/>
            </a:r>
            <a:br>
              <a:rPr lang="en-CA" sz="6000" dirty="0" smtClean="0"/>
            </a:br>
            <a:endParaRPr lang="en-CA" sz="2800" i="1" dirty="0"/>
          </a:p>
        </p:txBody>
      </p:sp>
      <p:sp>
        <p:nvSpPr>
          <p:cNvPr id="3" name="Subtitle 2"/>
          <p:cNvSpPr>
            <a:spLocks noGrp="1"/>
          </p:cNvSpPr>
          <p:nvPr>
            <p:ph type="subTitle" idx="1"/>
          </p:nvPr>
        </p:nvSpPr>
        <p:spPr>
          <a:xfrm flipH="1" flipV="1">
            <a:off x="9067800" y="6735763"/>
            <a:ext cx="76200" cy="122237"/>
          </a:xfrm>
        </p:spPr>
        <p:txBody>
          <a:bodyPr>
            <a:normAutofit fontScale="25000" lnSpcReduction="20000"/>
          </a:bodyPr>
          <a:lstStyle/>
          <a:p>
            <a:pPr fontAlgn="auto">
              <a:spcAft>
                <a:spcPts val="0"/>
              </a:spcAft>
              <a:buFont typeface="Wingdings"/>
              <a:buNone/>
              <a:defRPr/>
            </a:pPr>
            <a:endParaRPr lang="en-CA" dirty="0"/>
          </a:p>
        </p:txBody>
      </p:sp>
      <p:pic>
        <p:nvPicPr>
          <p:cNvPr id="13316" name="Picture 2"/>
          <p:cNvPicPr preferRelativeResize="0">
            <a:picLocks noChangeArrowheads="1"/>
          </p:cNvPicPr>
          <p:nvPr/>
        </p:nvPicPr>
        <p:blipFill>
          <a:blip r:embed="rId3" cstate="print"/>
          <a:srcRect r="25806" b="9523"/>
          <a:stretch>
            <a:fillRect/>
          </a:stretch>
        </p:blipFill>
        <p:spPr bwMode="auto">
          <a:xfrm>
            <a:off x="3214678" y="2214554"/>
            <a:ext cx="2628900" cy="2171700"/>
          </a:xfrm>
          <a:prstGeom prst="rect">
            <a:avLst/>
          </a:prstGeom>
          <a:noFill/>
          <a:ln w="0" algn="in">
            <a:solidFill>
              <a:schemeClr val="bg1"/>
            </a:solidFill>
            <a:miter lim="800000"/>
            <a:headEnd/>
            <a:tailEnd/>
          </a:ln>
        </p:spPr>
      </p:pic>
      <p:sp>
        <p:nvSpPr>
          <p:cNvPr id="5" name="TextBox 4"/>
          <p:cNvSpPr txBox="1"/>
          <p:nvPr/>
        </p:nvSpPr>
        <p:spPr>
          <a:xfrm>
            <a:off x="1357313" y="4714875"/>
            <a:ext cx="6572250" cy="1323975"/>
          </a:xfrm>
          <a:prstGeom prst="rect">
            <a:avLst/>
          </a:prstGeom>
          <a:solidFill>
            <a:schemeClr val="bg2">
              <a:lumMod val="75000"/>
            </a:schemeClr>
          </a:solidFill>
          <a:ln>
            <a:solidFill>
              <a:schemeClr val="tx1"/>
            </a:solidFill>
          </a:ln>
        </p:spPr>
        <p:txBody>
          <a:bodyPr>
            <a:spAutoFit/>
          </a:bodyPr>
          <a:lstStyle/>
          <a:p>
            <a:pPr algn="ctr" fontAlgn="auto">
              <a:spcBef>
                <a:spcPts val="0"/>
              </a:spcBef>
              <a:spcAft>
                <a:spcPts val="0"/>
              </a:spcAft>
              <a:defRPr/>
            </a:pPr>
            <a:r>
              <a:rPr lang="en-CA" sz="4000" dirty="0">
                <a:solidFill>
                  <a:schemeClr val="tx2">
                    <a:lumMod val="90000"/>
                  </a:schemeClr>
                </a:solidFill>
                <a:latin typeface="Comic Sans MS" pitchFamily="66" charset="0"/>
              </a:rPr>
              <a:t>The HOME Society</a:t>
            </a:r>
          </a:p>
          <a:p>
            <a:pPr algn="ctr" fontAlgn="auto">
              <a:spcBef>
                <a:spcPts val="0"/>
              </a:spcBef>
              <a:spcAft>
                <a:spcPts val="0"/>
              </a:spcAft>
              <a:defRPr/>
            </a:pPr>
            <a:r>
              <a:rPr lang="en-CA" sz="4000" dirty="0">
                <a:solidFill>
                  <a:schemeClr val="tx2">
                    <a:lumMod val="90000"/>
                  </a:schemeClr>
                </a:solidFill>
                <a:latin typeface="Comic Sans MS" pitchFamily="66" charset="0"/>
              </a:rPr>
              <a:t> Abbotsford, BC</a:t>
            </a: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714348" y="428604"/>
            <a:ext cx="5000660" cy="1446550"/>
          </a:xfrm>
          <a:prstGeom prst="rect">
            <a:avLst/>
          </a:prstGeom>
          <a:noFill/>
        </p:spPr>
        <p:txBody>
          <a:bodyPr wrap="square" rtlCol="0">
            <a:spAutoFit/>
          </a:bodyPr>
          <a:lstStyle/>
          <a:p>
            <a:r>
              <a:rPr lang="en-CA" sz="3200" dirty="0" smtClean="0">
                <a:solidFill>
                  <a:srgbClr val="00B0F0"/>
                </a:solidFill>
              </a:rPr>
              <a:t>Mindless EATING</a:t>
            </a:r>
          </a:p>
          <a:p>
            <a:r>
              <a:rPr lang="en-CA" sz="3200" dirty="0" smtClean="0">
                <a:solidFill>
                  <a:srgbClr val="00B0F0"/>
                </a:solidFill>
              </a:rPr>
              <a:t>By Brian </a:t>
            </a:r>
            <a:r>
              <a:rPr lang="en-CA" sz="3200" dirty="0" err="1" smtClean="0">
                <a:solidFill>
                  <a:srgbClr val="00B0F0"/>
                </a:solidFill>
              </a:rPr>
              <a:t>Wansink</a:t>
            </a:r>
            <a:r>
              <a:rPr lang="en-CA" sz="3200" dirty="0" smtClean="0">
                <a:solidFill>
                  <a:srgbClr val="00B0F0"/>
                </a:solidFill>
              </a:rPr>
              <a:t> (of Cornell)</a:t>
            </a:r>
          </a:p>
          <a:p>
            <a:r>
              <a:rPr lang="en-CA" sz="2400" dirty="0" smtClean="0"/>
              <a:t>(Why We Eat More Than We Think)</a:t>
            </a:r>
            <a:endParaRPr lang="en-CA" sz="2400" dirty="0"/>
          </a:p>
        </p:txBody>
      </p:sp>
      <p:sp>
        <p:nvSpPr>
          <p:cNvPr id="5" name="TextBox 4"/>
          <p:cNvSpPr txBox="1"/>
          <p:nvPr/>
        </p:nvSpPr>
        <p:spPr>
          <a:xfrm>
            <a:off x="4857752" y="5857892"/>
            <a:ext cx="4095224" cy="584775"/>
          </a:xfrm>
          <a:prstGeom prst="rect">
            <a:avLst/>
          </a:prstGeom>
          <a:noFill/>
        </p:spPr>
        <p:txBody>
          <a:bodyPr wrap="none" rtlCol="0">
            <a:spAutoFit/>
          </a:bodyPr>
          <a:lstStyle/>
          <a:p>
            <a:r>
              <a:rPr lang="en-CA" sz="3200" dirty="0" err="1" smtClean="0"/>
              <a:t>www.mindlesseating.org</a:t>
            </a:r>
            <a:endParaRPr lang="en-CA" sz="3200" dirty="0"/>
          </a:p>
        </p:txBody>
      </p:sp>
      <p:pic>
        <p:nvPicPr>
          <p:cNvPr id="28674" name="Picture 2" descr="mindless eating book">
            <a:hlinkClick r:id="rId3"/>
          </p:cNvPr>
          <p:cNvPicPr>
            <a:picLocks noChangeAspect="1" noChangeArrowheads="1"/>
          </p:cNvPicPr>
          <p:nvPr/>
        </p:nvPicPr>
        <p:blipFill>
          <a:blip r:embed="rId4" cstate="print"/>
          <a:srcRect l="26860" t="7395" r="16308" b="8216"/>
          <a:stretch>
            <a:fillRect/>
          </a:stretch>
        </p:blipFill>
        <p:spPr bwMode="auto">
          <a:xfrm rot="1005024">
            <a:off x="6201482" y="236320"/>
            <a:ext cx="2184319" cy="3697493"/>
          </a:xfrm>
          <a:prstGeom prst="rect">
            <a:avLst/>
          </a:prstGeom>
          <a:noFill/>
        </p:spPr>
      </p:pic>
      <p:sp>
        <p:nvSpPr>
          <p:cNvPr id="6" name="TextBox 5"/>
          <p:cNvSpPr txBox="1"/>
          <p:nvPr/>
        </p:nvSpPr>
        <p:spPr>
          <a:xfrm>
            <a:off x="571472" y="2357430"/>
            <a:ext cx="5088381" cy="1569660"/>
          </a:xfrm>
          <a:prstGeom prst="rect">
            <a:avLst/>
          </a:prstGeom>
          <a:noFill/>
        </p:spPr>
        <p:txBody>
          <a:bodyPr wrap="none" rtlCol="0">
            <a:spAutoFit/>
          </a:bodyPr>
          <a:lstStyle/>
          <a:p>
            <a:r>
              <a:rPr lang="en-CA" sz="3200" i="1" dirty="0" smtClean="0">
                <a:solidFill>
                  <a:srgbClr val="FFFF00"/>
                </a:solidFill>
              </a:rPr>
              <a:t>How much more popcorn do </a:t>
            </a:r>
          </a:p>
          <a:p>
            <a:r>
              <a:rPr lang="en-CA" sz="3200" i="1" dirty="0" smtClean="0">
                <a:solidFill>
                  <a:srgbClr val="FFFF00"/>
                </a:solidFill>
              </a:rPr>
              <a:t>we eat when given a large tub </a:t>
            </a:r>
          </a:p>
          <a:p>
            <a:r>
              <a:rPr lang="en-CA" sz="3200" i="1" dirty="0" smtClean="0">
                <a:solidFill>
                  <a:srgbClr val="FFFF00"/>
                </a:solidFill>
              </a:rPr>
              <a:t>of popcorn (over medium)?</a:t>
            </a:r>
            <a:endParaRPr lang="en-CA" sz="3200" i="1"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71472" y="785794"/>
            <a:ext cx="5088381" cy="1569660"/>
          </a:xfrm>
          <a:prstGeom prst="rect">
            <a:avLst/>
          </a:prstGeom>
          <a:noFill/>
        </p:spPr>
        <p:txBody>
          <a:bodyPr wrap="none" rtlCol="0">
            <a:spAutoFit/>
          </a:bodyPr>
          <a:lstStyle/>
          <a:p>
            <a:r>
              <a:rPr lang="en-CA" sz="3200" i="1" dirty="0" smtClean="0">
                <a:solidFill>
                  <a:srgbClr val="FFFF00"/>
                </a:solidFill>
              </a:rPr>
              <a:t>How much more popcorn do </a:t>
            </a:r>
          </a:p>
          <a:p>
            <a:r>
              <a:rPr lang="en-CA" sz="3200" i="1" dirty="0" smtClean="0">
                <a:solidFill>
                  <a:srgbClr val="FFFF00"/>
                </a:solidFill>
              </a:rPr>
              <a:t>we eat when given a large tub </a:t>
            </a:r>
          </a:p>
          <a:p>
            <a:r>
              <a:rPr lang="en-CA" sz="3200" i="1" dirty="0" smtClean="0">
                <a:solidFill>
                  <a:srgbClr val="FFFF00"/>
                </a:solidFill>
              </a:rPr>
              <a:t>of popcorn (over medium)?</a:t>
            </a:r>
            <a:endParaRPr lang="en-CA" sz="3200" i="1" dirty="0">
              <a:solidFill>
                <a:srgbClr val="FFFF00"/>
              </a:solidFill>
            </a:endParaRPr>
          </a:p>
        </p:txBody>
      </p:sp>
      <p:pic>
        <p:nvPicPr>
          <p:cNvPr id="7" name="Picture 2" descr="C:\Users\Vesanto\AppData\Local\Microsoft\Windows\Temporary Internet Files\Content.IE5\RBWKOWPL\MPj03142590000[1].jpg"/>
          <p:cNvPicPr>
            <a:picLocks noChangeAspect="1" noChangeArrowheads="1"/>
          </p:cNvPicPr>
          <p:nvPr/>
        </p:nvPicPr>
        <p:blipFill>
          <a:blip r:embed="rId3" cstate="print"/>
          <a:srcRect l="10786" t="6890" r="5393" b="8858"/>
          <a:stretch>
            <a:fillRect/>
          </a:stretch>
        </p:blipFill>
        <p:spPr bwMode="auto">
          <a:xfrm>
            <a:off x="5572132" y="357166"/>
            <a:ext cx="1590946" cy="2190565"/>
          </a:xfrm>
          <a:prstGeom prst="rect">
            <a:avLst/>
          </a:prstGeom>
          <a:noFill/>
        </p:spPr>
      </p:pic>
      <p:pic>
        <p:nvPicPr>
          <p:cNvPr id="8" name="Picture 2" descr="C:\Users\Vesanto\AppData\Local\Microsoft\Windows\Temporary Internet Files\Content.IE5\RBWKOWPL\MPj03142590000[1].jpg"/>
          <p:cNvPicPr>
            <a:picLocks noChangeAspect="1" noChangeArrowheads="1"/>
          </p:cNvPicPr>
          <p:nvPr/>
        </p:nvPicPr>
        <p:blipFill>
          <a:blip r:embed="rId3" cstate="print"/>
          <a:srcRect l="10786" t="6890" r="5393" b="8858"/>
          <a:stretch>
            <a:fillRect/>
          </a:stretch>
        </p:blipFill>
        <p:spPr bwMode="auto">
          <a:xfrm>
            <a:off x="6286512" y="1643050"/>
            <a:ext cx="2452346" cy="3376623"/>
          </a:xfrm>
          <a:prstGeom prst="rect">
            <a:avLst/>
          </a:prstGeom>
          <a:noFill/>
        </p:spPr>
      </p:pic>
      <p:sp>
        <p:nvSpPr>
          <p:cNvPr id="9" name="TextBox 8"/>
          <p:cNvSpPr txBox="1"/>
          <p:nvPr/>
        </p:nvSpPr>
        <p:spPr>
          <a:xfrm>
            <a:off x="1428728" y="3071810"/>
            <a:ext cx="2571768" cy="1138773"/>
          </a:xfrm>
          <a:prstGeom prst="rect">
            <a:avLst/>
          </a:prstGeom>
          <a:noFill/>
        </p:spPr>
        <p:txBody>
          <a:bodyPr wrap="square" rtlCol="0">
            <a:spAutoFit/>
          </a:bodyPr>
          <a:lstStyle/>
          <a:p>
            <a:r>
              <a:rPr lang="en-CA" sz="3200" dirty="0" smtClean="0">
                <a:solidFill>
                  <a:srgbClr val="FF0000"/>
                </a:solidFill>
              </a:rPr>
              <a:t>45% more.</a:t>
            </a:r>
          </a:p>
          <a:p>
            <a:endParaRPr lang="en-CA" dirty="0" smtClean="0"/>
          </a:p>
          <a:p>
            <a:endParaRPr lang="en-CA" dirty="0"/>
          </a:p>
        </p:txBody>
      </p:sp>
      <p:sp>
        <p:nvSpPr>
          <p:cNvPr id="10" name="TextBox 9"/>
          <p:cNvSpPr txBox="1"/>
          <p:nvPr/>
        </p:nvSpPr>
        <p:spPr>
          <a:xfrm>
            <a:off x="1428728" y="4500570"/>
            <a:ext cx="4755020" cy="861774"/>
          </a:xfrm>
          <a:prstGeom prst="rect">
            <a:avLst/>
          </a:prstGeom>
          <a:noFill/>
        </p:spPr>
        <p:txBody>
          <a:bodyPr wrap="none" rtlCol="0">
            <a:spAutoFit/>
          </a:bodyPr>
          <a:lstStyle/>
          <a:p>
            <a:r>
              <a:rPr lang="en-CA" sz="3200" dirty="0" smtClean="0">
                <a:solidFill>
                  <a:srgbClr val="FF0000"/>
                </a:solidFill>
              </a:rPr>
              <a:t>Even when stale, 35% more.</a:t>
            </a:r>
          </a:p>
          <a:p>
            <a:endParaRPr lang="en-CA" dirty="0"/>
          </a:p>
        </p:txBody>
      </p:sp>
      <p:sp>
        <p:nvSpPr>
          <p:cNvPr id="11" name="Rectangle 10"/>
          <p:cNvSpPr/>
          <p:nvPr/>
        </p:nvSpPr>
        <p:spPr>
          <a:xfrm>
            <a:off x="500034" y="5572140"/>
            <a:ext cx="8215370" cy="923330"/>
          </a:xfrm>
          <a:prstGeom prst="rect">
            <a:avLst/>
          </a:prstGeom>
        </p:spPr>
        <p:txBody>
          <a:bodyPr wrap="square">
            <a:spAutoFit/>
          </a:bodyPr>
          <a:lstStyle/>
          <a:p>
            <a:r>
              <a:rPr lang="en-US" dirty="0" err="1" smtClean="0"/>
              <a:t>Wansink</a:t>
            </a:r>
            <a:r>
              <a:rPr lang="en-US" dirty="0" smtClean="0"/>
              <a:t> B, Kim J. </a:t>
            </a:r>
          </a:p>
          <a:p>
            <a:r>
              <a:rPr lang="en-US" dirty="0" smtClean="0"/>
              <a:t>Bad popcorn in big buckets: portion size can influence intake as much as taste. </a:t>
            </a:r>
          </a:p>
          <a:p>
            <a:r>
              <a:rPr lang="en-US" i="1" dirty="0" smtClean="0"/>
              <a:t>J </a:t>
            </a:r>
            <a:r>
              <a:rPr lang="en-US" i="1" dirty="0" err="1" smtClean="0"/>
              <a:t>Nutr</a:t>
            </a:r>
            <a:r>
              <a:rPr lang="en-US" i="1" dirty="0" smtClean="0"/>
              <a:t> </a:t>
            </a:r>
            <a:r>
              <a:rPr lang="en-US" i="1" dirty="0" err="1" smtClean="0"/>
              <a:t>Educ</a:t>
            </a:r>
            <a:r>
              <a:rPr lang="en-US" i="1" dirty="0" smtClean="0"/>
              <a:t> </a:t>
            </a:r>
            <a:r>
              <a:rPr lang="en-US" i="1" dirty="0" err="1" smtClean="0"/>
              <a:t>Behav</a:t>
            </a:r>
            <a:r>
              <a:rPr lang="en-US" i="1" dirty="0" smtClean="0"/>
              <a:t>. </a:t>
            </a:r>
            <a:r>
              <a:rPr lang="en-US" dirty="0" smtClean="0"/>
              <a:t>2005 Sep-Oct;37(5):242-5.</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mindless eating book">
            <a:hlinkClick r:id="rId3"/>
          </p:cNvPr>
          <p:cNvPicPr>
            <a:picLocks noChangeAspect="1" noChangeArrowheads="1"/>
          </p:cNvPicPr>
          <p:nvPr/>
        </p:nvPicPr>
        <p:blipFill>
          <a:blip r:embed="rId4" cstate="print"/>
          <a:srcRect l="26860" t="7395" r="16308" b="8216"/>
          <a:stretch>
            <a:fillRect/>
          </a:stretch>
        </p:blipFill>
        <p:spPr bwMode="auto">
          <a:xfrm rot="1005024">
            <a:off x="5201349" y="236320"/>
            <a:ext cx="2184319" cy="3697493"/>
          </a:xfrm>
          <a:prstGeom prst="rect">
            <a:avLst/>
          </a:prstGeom>
          <a:noFill/>
        </p:spPr>
      </p:pic>
      <p:sp>
        <p:nvSpPr>
          <p:cNvPr id="6" name="TextBox 5"/>
          <p:cNvSpPr txBox="1"/>
          <p:nvPr/>
        </p:nvSpPr>
        <p:spPr>
          <a:xfrm>
            <a:off x="714348" y="1071546"/>
            <a:ext cx="4641720" cy="2062103"/>
          </a:xfrm>
          <a:prstGeom prst="rect">
            <a:avLst/>
          </a:prstGeom>
          <a:noFill/>
        </p:spPr>
        <p:txBody>
          <a:bodyPr wrap="square" rtlCol="0">
            <a:spAutoFit/>
          </a:bodyPr>
          <a:lstStyle/>
          <a:p>
            <a:r>
              <a:rPr lang="en-US" sz="3200" i="1" dirty="0" smtClean="0"/>
              <a:t>How much more</a:t>
            </a:r>
          </a:p>
          <a:p>
            <a:r>
              <a:rPr lang="en-US" sz="3200" i="1" dirty="0" smtClean="0"/>
              <a:t>candy will we eat </a:t>
            </a:r>
          </a:p>
          <a:p>
            <a:r>
              <a:rPr lang="en-US" sz="3200" i="1" dirty="0" smtClean="0"/>
              <a:t>when they are close </a:t>
            </a:r>
            <a:br>
              <a:rPr lang="en-US" sz="3200" i="1" dirty="0" smtClean="0"/>
            </a:br>
            <a:r>
              <a:rPr lang="en-US" sz="3200" i="1" dirty="0" smtClean="0"/>
              <a:t>rather than far away?</a:t>
            </a:r>
            <a:endParaRPr lang="en-CA" sz="3200" i="1" dirty="0"/>
          </a:p>
        </p:txBody>
      </p:sp>
      <p:pic>
        <p:nvPicPr>
          <p:cNvPr id="51203" name="Picture 3" descr="C:\Users\Vesanto\AppData\Local\Microsoft\Windows\Temporary Internet Files\Content.IE5\0VDHNOWI\MCj04361790000[1].png"/>
          <p:cNvPicPr>
            <a:picLocks noChangeAspect="1" noChangeArrowheads="1"/>
          </p:cNvPicPr>
          <p:nvPr/>
        </p:nvPicPr>
        <p:blipFill>
          <a:blip r:embed="rId5" cstate="print"/>
          <a:srcRect/>
          <a:stretch>
            <a:fillRect/>
          </a:stretch>
        </p:blipFill>
        <p:spPr bwMode="auto">
          <a:xfrm>
            <a:off x="1643042" y="4500546"/>
            <a:ext cx="2424810" cy="2357454"/>
          </a:xfrm>
          <a:prstGeom prst="rect">
            <a:avLst/>
          </a:prstGeom>
          <a:noFill/>
        </p:spPr>
      </p:pic>
      <p:pic>
        <p:nvPicPr>
          <p:cNvPr id="9" name="Picture 3" descr="C:\Users\Vesanto\AppData\Local\Microsoft\Windows\Temporary Internet Files\Content.IE5\0VDHNOWI\MCj04361790000[1].png"/>
          <p:cNvPicPr>
            <a:picLocks noChangeAspect="1" noChangeArrowheads="1"/>
          </p:cNvPicPr>
          <p:nvPr/>
        </p:nvPicPr>
        <p:blipFill>
          <a:blip r:embed="rId5" cstate="print"/>
          <a:srcRect/>
          <a:stretch>
            <a:fillRect/>
          </a:stretch>
        </p:blipFill>
        <p:spPr bwMode="auto">
          <a:xfrm>
            <a:off x="8072462" y="1571612"/>
            <a:ext cx="857224" cy="595294"/>
          </a:xfrm>
          <a:prstGeom prst="rect">
            <a:avLst/>
          </a:prstGeom>
          <a:noFill/>
        </p:spPr>
      </p:pic>
      <p:sp>
        <p:nvSpPr>
          <p:cNvPr id="7" name="TextBox 6"/>
          <p:cNvSpPr txBox="1"/>
          <p:nvPr/>
        </p:nvSpPr>
        <p:spPr>
          <a:xfrm>
            <a:off x="4857752" y="5857892"/>
            <a:ext cx="4095224" cy="584775"/>
          </a:xfrm>
          <a:prstGeom prst="rect">
            <a:avLst/>
          </a:prstGeom>
          <a:noFill/>
        </p:spPr>
        <p:txBody>
          <a:bodyPr wrap="none" rtlCol="0">
            <a:spAutoFit/>
          </a:bodyPr>
          <a:lstStyle/>
          <a:p>
            <a:r>
              <a:rPr lang="en-CA" sz="3200" dirty="0" err="1" smtClean="0"/>
              <a:t>www.mindlesseating.org</a:t>
            </a:r>
            <a:endParaRPr lang="en-CA" sz="3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85786" y="5357826"/>
            <a:ext cx="7643866" cy="1200329"/>
          </a:xfrm>
          <a:prstGeom prst="rect">
            <a:avLst/>
          </a:prstGeom>
          <a:noFill/>
        </p:spPr>
        <p:txBody>
          <a:bodyPr wrap="square" rtlCol="0">
            <a:spAutoFit/>
          </a:bodyPr>
          <a:lstStyle/>
          <a:p>
            <a:r>
              <a:rPr lang="en-CA" dirty="0" err="1" smtClean="0"/>
              <a:t>Wansink</a:t>
            </a:r>
            <a:r>
              <a:rPr lang="en-CA" dirty="0" smtClean="0"/>
              <a:t>, B et al. </a:t>
            </a:r>
          </a:p>
          <a:p>
            <a:r>
              <a:rPr lang="en-CA" dirty="0" smtClean="0"/>
              <a:t>The office candy dish: proximity's influence on estimated and actual consumption.</a:t>
            </a:r>
          </a:p>
          <a:p>
            <a:r>
              <a:rPr lang="en-CA" i="1" dirty="0" err="1" smtClean="0"/>
              <a:t>Int</a:t>
            </a:r>
            <a:r>
              <a:rPr lang="en-CA" i="1" dirty="0" smtClean="0"/>
              <a:t> J </a:t>
            </a:r>
            <a:r>
              <a:rPr lang="en-CA" i="1" dirty="0" err="1" smtClean="0"/>
              <a:t>Obes</a:t>
            </a:r>
            <a:r>
              <a:rPr lang="en-CA" i="1" dirty="0" smtClean="0"/>
              <a:t> (</a:t>
            </a:r>
            <a:r>
              <a:rPr lang="en-CA" i="1" dirty="0" err="1" smtClean="0"/>
              <a:t>Lond</a:t>
            </a:r>
            <a:r>
              <a:rPr lang="en-CA" i="1" dirty="0" smtClean="0"/>
              <a:t>). </a:t>
            </a:r>
            <a:r>
              <a:rPr lang="en-CA" dirty="0" smtClean="0"/>
              <a:t>2006 May;30(5):871-5. </a:t>
            </a:r>
          </a:p>
          <a:p>
            <a:endParaRPr lang="en-CA" dirty="0"/>
          </a:p>
        </p:txBody>
      </p:sp>
      <p:sp>
        <p:nvSpPr>
          <p:cNvPr id="7" name="TextBox 6"/>
          <p:cNvSpPr txBox="1"/>
          <p:nvPr/>
        </p:nvSpPr>
        <p:spPr>
          <a:xfrm>
            <a:off x="714348" y="571480"/>
            <a:ext cx="3652154" cy="2062103"/>
          </a:xfrm>
          <a:prstGeom prst="rect">
            <a:avLst/>
          </a:prstGeom>
          <a:noFill/>
        </p:spPr>
        <p:txBody>
          <a:bodyPr wrap="none" rtlCol="0">
            <a:spAutoFit/>
          </a:bodyPr>
          <a:lstStyle/>
          <a:p>
            <a:r>
              <a:rPr lang="en-US" sz="3200" i="1" dirty="0" smtClean="0"/>
              <a:t>How much more</a:t>
            </a:r>
          </a:p>
          <a:p>
            <a:r>
              <a:rPr lang="en-US" sz="3200" i="1" dirty="0" smtClean="0"/>
              <a:t>candy will we eat </a:t>
            </a:r>
          </a:p>
          <a:p>
            <a:r>
              <a:rPr lang="en-US" sz="3200" i="1" dirty="0" smtClean="0"/>
              <a:t>when they are close </a:t>
            </a:r>
            <a:br>
              <a:rPr lang="en-US" sz="3200" i="1" dirty="0" smtClean="0"/>
            </a:br>
            <a:r>
              <a:rPr lang="en-US" sz="3200" i="1" dirty="0" smtClean="0"/>
              <a:t>rather than far away?</a:t>
            </a:r>
            <a:endParaRPr lang="en-CA" sz="3200" i="1" dirty="0"/>
          </a:p>
        </p:txBody>
      </p:sp>
      <p:pic>
        <p:nvPicPr>
          <p:cNvPr id="8" name="Picture 3" descr="C:\Users\Vesanto\AppData\Local\Microsoft\Windows\Temporary Internet Files\Content.IE5\0VDHNOWI\MCj04361790000[1].png"/>
          <p:cNvPicPr>
            <a:picLocks noChangeAspect="1" noChangeArrowheads="1"/>
          </p:cNvPicPr>
          <p:nvPr/>
        </p:nvPicPr>
        <p:blipFill>
          <a:blip r:embed="rId3" cstate="print"/>
          <a:srcRect/>
          <a:stretch>
            <a:fillRect/>
          </a:stretch>
        </p:blipFill>
        <p:spPr bwMode="auto">
          <a:xfrm>
            <a:off x="928662" y="2857496"/>
            <a:ext cx="2424810" cy="2357454"/>
          </a:xfrm>
          <a:prstGeom prst="rect">
            <a:avLst/>
          </a:prstGeom>
          <a:noFill/>
        </p:spPr>
      </p:pic>
      <p:sp>
        <p:nvSpPr>
          <p:cNvPr id="5" name="TextBox 4"/>
          <p:cNvSpPr txBox="1"/>
          <p:nvPr/>
        </p:nvSpPr>
        <p:spPr>
          <a:xfrm>
            <a:off x="5252414" y="1214422"/>
            <a:ext cx="3290524" cy="584775"/>
          </a:xfrm>
          <a:prstGeom prst="rect">
            <a:avLst/>
          </a:prstGeom>
          <a:noFill/>
        </p:spPr>
        <p:txBody>
          <a:bodyPr wrap="square" rtlCol="0">
            <a:spAutoFit/>
          </a:bodyPr>
          <a:lstStyle/>
          <a:p>
            <a:r>
              <a:rPr lang="en-CA" sz="3200" dirty="0" smtClean="0">
                <a:solidFill>
                  <a:schemeClr val="accent3"/>
                </a:solidFill>
              </a:rPr>
              <a:t>2 meters away: 3</a:t>
            </a:r>
            <a:endParaRPr lang="en-CA" sz="3200" dirty="0">
              <a:solidFill>
                <a:schemeClr val="accent3"/>
              </a:solidFill>
            </a:endParaRPr>
          </a:p>
        </p:txBody>
      </p:sp>
      <p:sp>
        <p:nvSpPr>
          <p:cNvPr id="9" name="TextBox 8"/>
          <p:cNvSpPr txBox="1"/>
          <p:nvPr/>
        </p:nvSpPr>
        <p:spPr>
          <a:xfrm>
            <a:off x="5214942" y="2357430"/>
            <a:ext cx="2617626" cy="584775"/>
          </a:xfrm>
          <a:prstGeom prst="rect">
            <a:avLst/>
          </a:prstGeom>
          <a:noFill/>
        </p:spPr>
        <p:txBody>
          <a:bodyPr wrap="square" rtlCol="0">
            <a:spAutoFit/>
          </a:bodyPr>
          <a:lstStyle/>
          <a:p>
            <a:r>
              <a:rPr lang="en-CA" sz="3200" dirty="0" smtClean="0">
                <a:solidFill>
                  <a:schemeClr val="accent1">
                    <a:lumMod val="75000"/>
                  </a:schemeClr>
                </a:solidFill>
              </a:rPr>
              <a:t>In drawer: 6</a:t>
            </a:r>
            <a:endParaRPr lang="en-CA" sz="3200" dirty="0">
              <a:solidFill>
                <a:schemeClr val="accent1">
                  <a:lumMod val="75000"/>
                </a:schemeClr>
              </a:solidFill>
            </a:endParaRPr>
          </a:p>
        </p:txBody>
      </p:sp>
      <p:sp>
        <p:nvSpPr>
          <p:cNvPr id="10" name="TextBox 9"/>
          <p:cNvSpPr txBox="1"/>
          <p:nvPr/>
        </p:nvSpPr>
        <p:spPr>
          <a:xfrm>
            <a:off x="5214942" y="3429000"/>
            <a:ext cx="2983230" cy="584775"/>
          </a:xfrm>
          <a:prstGeom prst="rect">
            <a:avLst/>
          </a:prstGeom>
          <a:noFill/>
        </p:spPr>
        <p:txBody>
          <a:bodyPr wrap="square" rtlCol="0">
            <a:spAutoFit/>
          </a:bodyPr>
          <a:lstStyle/>
          <a:p>
            <a:r>
              <a:rPr lang="en-CA" sz="3200" dirty="0" smtClean="0">
                <a:solidFill>
                  <a:srgbClr val="C00000"/>
                </a:solidFill>
              </a:rPr>
              <a:t>On desk top: 9</a:t>
            </a:r>
            <a:endParaRPr lang="en-CA" sz="32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descr="C:\Users\Vesanto\AppData\Local\Microsoft\Windows\Temporary Internet Files\Content.IE5\KA9WW0DL\MPj01779610000[1].jpg"/>
          <p:cNvPicPr>
            <a:picLocks noChangeAspect="1" noChangeArrowheads="1"/>
          </p:cNvPicPr>
          <p:nvPr/>
        </p:nvPicPr>
        <p:blipFill>
          <a:blip r:embed="rId3" cstate="print"/>
          <a:srcRect l="32480" t="14764" b="20669"/>
          <a:stretch>
            <a:fillRect/>
          </a:stretch>
        </p:blipFill>
        <p:spPr bwMode="auto">
          <a:xfrm>
            <a:off x="0" y="1265276"/>
            <a:ext cx="3857620" cy="5533344"/>
          </a:xfrm>
          <a:prstGeom prst="rect">
            <a:avLst/>
          </a:prstGeom>
          <a:noFill/>
        </p:spPr>
      </p:pic>
      <p:sp>
        <p:nvSpPr>
          <p:cNvPr id="4" name="TextBox 3"/>
          <p:cNvSpPr txBox="1"/>
          <p:nvPr/>
        </p:nvSpPr>
        <p:spPr>
          <a:xfrm>
            <a:off x="5000628" y="642918"/>
            <a:ext cx="3289683" cy="2308324"/>
          </a:xfrm>
          <a:prstGeom prst="rect">
            <a:avLst/>
          </a:prstGeom>
          <a:noFill/>
        </p:spPr>
        <p:txBody>
          <a:bodyPr wrap="none" rtlCol="0">
            <a:spAutoFit/>
          </a:bodyPr>
          <a:lstStyle/>
          <a:p>
            <a:r>
              <a:rPr lang="en-CA" sz="3600" dirty="0" smtClean="0"/>
              <a:t>Unlimited access </a:t>
            </a:r>
          </a:p>
          <a:p>
            <a:r>
              <a:rPr lang="en-CA" sz="3600" dirty="0" smtClean="0"/>
              <a:t>to condiments </a:t>
            </a:r>
          </a:p>
          <a:p>
            <a:r>
              <a:rPr lang="en-CA" sz="3600" dirty="0" smtClean="0"/>
              <a:t>can lead to </a:t>
            </a:r>
          </a:p>
          <a:p>
            <a:r>
              <a:rPr lang="en-CA" sz="3600" dirty="0" smtClean="0"/>
              <a:t>weight gain.</a:t>
            </a:r>
            <a:endParaRPr lang="en-CA" sz="3600" dirty="0"/>
          </a:p>
        </p:txBody>
      </p:sp>
      <p:pic>
        <p:nvPicPr>
          <p:cNvPr id="5122" name="Picture 2" descr="C:\Users\Vesanto\AppData\Local\Microsoft\Windows\Temporary Internet Files\Content.IE5\KT02ZX8U\MPj03864470000[1].jpg"/>
          <p:cNvPicPr>
            <a:picLocks noChangeAspect="1" noChangeArrowheads="1"/>
          </p:cNvPicPr>
          <p:nvPr/>
        </p:nvPicPr>
        <p:blipFill>
          <a:blip r:embed="rId4" cstate="print"/>
          <a:srcRect/>
          <a:stretch>
            <a:fillRect/>
          </a:stretch>
        </p:blipFill>
        <p:spPr bwMode="auto">
          <a:xfrm>
            <a:off x="3857620" y="3252719"/>
            <a:ext cx="2571768" cy="3605282"/>
          </a:xfrm>
          <a:prstGeom prst="rect">
            <a:avLst/>
          </a:prstGeom>
          <a:noFill/>
        </p:spPr>
      </p:pic>
      <p:pic>
        <p:nvPicPr>
          <p:cNvPr id="5134" name="Picture 14" descr="C:\Users\Vesanto\AppData\Local\Microsoft\Windows\Temporary Internet Files\Content.IE5\5AM356L0\MPj04329110000[1].jpg"/>
          <p:cNvPicPr>
            <a:picLocks noChangeAspect="1" noChangeArrowheads="1"/>
          </p:cNvPicPr>
          <p:nvPr/>
        </p:nvPicPr>
        <p:blipFill>
          <a:blip r:embed="rId5" cstate="print"/>
          <a:srcRect t="5062" r="55073" b="77053"/>
          <a:stretch>
            <a:fillRect/>
          </a:stretch>
        </p:blipFill>
        <p:spPr bwMode="auto">
          <a:xfrm>
            <a:off x="6439709" y="4786298"/>
            <a:ext cx="2704291" cy="207170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00042"/>
            <a:ext cx="9144000" cy="2428892"/>
          </a:xfrm>
        </p:spPr>
        <p:txBody>
          <a:bodyPr>
            <a:noAutofit/>
          </a:bodyPr>
          <a:lstStyle/>
          <a:p>
            <a:pPr algn="ctr"/>
            <a:r>
              <a:rPr lang="en-US" sz="5400" dirty="0" smtClean="0">
                <a:solidFill>
                  <a:schemeClr val="tx1"/>
                </a:solidFill>
              </a:rPr>
              <a:t>Do we eat a more or less </a:t>
            </a:r>
            <a:br>
              <a:rPr lang="en-US" sz="5400" dirty="0" smtClean="0">
                <a:solidFill>
                  <a:schemeClr val="tx1"/>
                </a:solidFill>
              </a:rPr>
            </a:br>
            <a:r>
              <a:rPr lang="en-US" sz="5400" dirty="0" smtClean="0">
                <a:solidFill>
                  <a:schemeClr val="tx1"/>
                </a:solidFill>
              </a:rPr>
              <a:t> when we use a </a:t>
            </a:r>
          </a:p>
          <a:p>
            <a:pPr algn="ctr"/>
            <a:r>
              <a:rPr lang="en-US" sz="5400" dirty="0" smtClean="0">
                <a:solidFill>
                  <a:schemeClr val="tx1"/>
                </a:solidFill>
              </a:rPr>
              <a:t>different size plate?</a:t>
            </a:r>
            <a:endParaRPr lang="en-CA" sz="5400" dirty="0">
              <a:solidFill>
                <a:schemeClr val="tx1"/>
              </a:solidFill>
            </a:endParaRPr>
          </a:p>
        </p:txBody>
      </p:sp>
      <p:pic>
        <p:nvPicPr>
          <p:cNvPr id="2054" name="Picture 6" descr="C:\Users\Vesanto\AppData\Local\Microsoft\Windows\Temporary Internet Files\Content.IE5\5AM356L0\MPj04020800000[1].jpg"/>
          <p:cNvPicPr>
            <a:picLocks noChangeAspect="1" noChangeArrowheads="1"/>
          </p:cNvPicPr>
          <p:nvPr/>
        </p:nvPicPr>
        <p:blipFill>
          <a:blip r:embed="rId3" cstate="print"/>
          <a:srcRect r="3459" b="29989"/>
          <a:stretch>
            <a:fillRect/>
          </a:stretch>
        </p:blipFill>
        <p:spPr bwMode="auto">
          <a:xfrm>
            <a:off x="0" y="3207528"/>
            <a:ext cx="3357554" cy="365047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92" name="Picture 20" descr="C:\Users\Vesanto\AppData\Local\Microsoft\Windows\Temporary Internet Files\Content.IE5\KT02ZX8U\MCj04110190000[1].wmf"/>
          <p:cNvPicPr>
            <a:picLocks noChangeAspect="1" noChangeArrowheads="1"/>
          </p:cNvPicPr>
          <p:nvPr/>
        </p:nvPicPr>
        <p:blipFill>
          <a:blip r:embed="rId4" cstate="print"/>
          <a:srcRect/>
          <a:stretch>
            <a:fillRect/>
          </a:stretch>
        </p:blipFill>
        <p:spPr bwMode="auto">
          <a:xfrm>
            <a:off x="500034" y="428604"/>
            <a:ext cx="1154226" cy="1071546"/>
          </a:xfrm>
          <a:prstGeom prst="rect">
            <a:avLst/>
          </a:prstGeom>
          <a:noFill/>
        </p:spPr>
      </p:pic>
      <p:pic>
        <p:nvPicPr>
          <p:cNvPr id="3095" name="Picture 23" descr="C:\Users\Vesanto\AppData\Local\Microsoft\Windows\Temporary Internet Files\Content.IE5\KA9WW0DL\MCFD01853_0000[1].wmf"/>
          <p:cNvPicPr>
            <a:picLocks noChangeAspect="1" noChangeArrowheads="1"/>
          </p:cNvPicPr>
          <p:nvPr/>
        </p:nvPicPr>
        <p:blipFill>
          <a:blip r:embed="rId5" cstate="print"/>
          <a:srcRect/>
          <a:stretch>
            <a:fillRect/>
          </a:stretch>
        </p:blipFill>
        <p:spPr bwMode="auto">
          <a:xfrm>
            <a:off x="785786" y="2571744"/>
            <a:ext cx="3254482" cy="1285884"/>
          </a:xfrm>
          <a:prstGeom prst="rect">
            <a:avLst/>
          </a:prstGeom>
          <a:noFill/>
        </p:spPr>
      </p:pic>
      <p:pic>
        <p:nvPicPr>
          <p:cNvPr id="3104" name="Picture 32" descr="C:\Users\Vesanto\AppData\Local\Microsoft\Windows\Temporary Internet Files\Content.IE5\KT02ZX8U\MCj02984170000[1].wmf"/>
          <p:cNvPicPr>
            <a:picLocks noChangeAspect="1" noChangeArrowheads="1"/>
          </p:cNvPicPr>
          <p:nvPr/>
        </p:nvPicPr>
        <p:blipFill>
          <a:blip r:embed="rId6" cstate="print"/>
          <a:srcRect t="22692"/>
          <a:stretch>
            <a:fillRect/>
          </a:stretch>
        </p:blipFill>
        <p:spPr bwMode="auto">
          <a:xfrm>
            <a:off x="3786182" y="4793986"/>
            <a:ext cx="1493904" cy="2064014"/>
          </a:xfrm>
          <a:prstGeom prst="rect">
            <a:avLst/>
          </a:prstGeom>
          <a:noFill/>
        </p:spPr>
      </p:pic>
      <p:pic>
        <p:nvPicPr>
          <p:cNvPr id="3105" name="Picture 33" descr="C:\Users\Vesanto\AppData\Local\Microsoft\Windows\Temporary Internet Files\Content.IE5\KA9WW0DL\MCj04126300000[1].wmf"/>
          <p:cNvPicPr>
            <a:picLocks noChangeAspect="1" noChangeArrowheads="1"/>
          </p:cNvPicPr>
          <p:nvPr/>
        </p:nvPicPr>
        <p:blipFill>
          <a:blip r:embed="rId7" cstate="print"/>
          <a:srcRect l="14382" t="1389" r="36754" b="9721"/>
          <a:stretch>
            <a:fillRect/>
          </a:stretch>
        </p:blipFill>
        <p:spPr bwMode="auto">
          <a:xfrm>
            <a:off x="6906617" y="0"/>
            <a:ext cx="2201370" cy="2304293"/>
          </a:xfrm>
          <a:prstGeom prst="rect">
            <a:avLst/>
          </a:prstGeom>
          <a:noFill/>
        </p:spPr>
      </p:pic>
      <p:pic>
        <p:nvPicPr>
          <p:cNvPr id="3115" name="Picture 43" descr="C:\Users\Vesanto\AppData\Local\Microsoft\Windows\Temporary Internet Files\Content.IE5\5AM356L0\MCj01045720000[1].wmf"/>
          <p:cNvPicPr>
            <a:picLocks noChangeAspect="1" noChangeArrowheads="1"/>
          </p:cNvPicPr>
          <p:nvPr/>
        </p:nvPicPr>
        <p:blipFill>
          <a:blip r:embed="rId8" cstate="print"/>
          <a:srcRect r="23505"/>
          <a:stretch>
            <a:fillRect/>
          </a:stretch>
        </p:blipFill>
        <p:spPr bwMode="auto">
          <a:xfrm>
            <a:off x="5500694" y="2571744"/>
            <a:ext cx="2286016" cy="2181117"/>
          </a:xfrm>
          <a:prstGeom prst="rect">
            <a:avLst/>
          </a:prstGeom>
          <a:noFill/>
        </p:spPr>
      </p:pic>
      <p:pic>
        <p:nvPicPr>
          <p:cNvPr id="47" name="MSj03885170000[1].wav">
            <a:hlinkClick r:id="" action="ppaction://media"/>
          </p:cNvPr>
          <p:cNvPicPr>
            <a:picLocks noRot="1" noChangeAspect="1"/>
          </p:cNvPicPr>
          <p:nvPr>
            <a:wavAudioFile r:embed="rId1" name="MSj03885170000[1].wav"/>
          </p:nvPr>
        </p:nvPicPr>
        <p:blipFill>
          <a:blip r:embed="rId9" cstate="print"/>
          <a:stretch>
            <a:fillRect/>
          </a:stretch>
        </p:blipFill>
        <p:spPr>
          <a:xfrm>
            <a:off x="7858148" y="3071810"/>
            <a:ext cx="304800" cy="304800"/>
          </a:xfrm>
          <a:prstGeom prst="rect">
            <a:avLst/>
          </a:prstGeom>
        </p:spPr>
      </p:pic>
      <p:cxnSp>
        <p:nvCxnSpPr>
          <p:cNvPr id="10" name="Straight Arrow Connector 9"/>
          <p:cNvCxnSpPr/>
          <p:nvPr/>
        </p:nvCxnSpPr>
        <p:spPr>
          <a:xfrm rot="16200000" flipH="1">
            <a:off x="1071538" y="2571744"/>
            <a:ext cx="214314"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rot="12968887">
            <a:off x="703959" y="1550670"/>
            <a:ext cx="1523074" cy="118847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accent2">
                  <a:lumMod val="40000"/>
                  <a:lumOff val="60000"/>
                </a:schemeClr>
              </a:solidFill>
            </a:endParaRPr>
          </a:p>
        </p:txBody>
      </p:sp>
      <p:cxnSp>
        <p:nvCxnSpPr>
          <p:cNvPr id="14" name="Straight Arrow Connector 13"/>
          <p:cNvCxnSpPr/>
          <p:nvPr/>
        </p:nvCxnSpPr>
        <p:spPr>
          <a:xfrm>
            <a:off x="2714612" y="4857760"/>
            <a:ext cx="251751" cy="735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11925664">
            <a:off x="1893351" y="3878158"/>
            <a:ext cx="2071499" cy="101028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accent2">
                  <a:lumMod val="40000"/>
                  <a:lumOff val="60000"/>
                </a:schemeClr>
              </a:solidFill>
            </a:endParaRPr>
          </a:p>
        </p:txBody>
      </p:sp>
      <p:cxnSp>
        <p:nvCxnSpPr>
          <p:cNvPr id="16" name="Straight Arrow Connector 15"/>
          <p:cNvCxnSpPr/>
          <p:nvPr/>
        </p:nvCxnSpPr>
        <p:spPr>
          <a:xfrm rot="5400000" flipH="1" flipV="1">
            <a:off x="6322231" y="5250669"/>
            <a:ext cx="28575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rot="5987826">
            <a:off x="5097121" y="4686442"/>
            <a:ext cx="1523074" cy="118847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accent2">
                  <a:lumMod val="40000"/>
                  <a:lumOff val="60000"/>
                </a:schemeClr>
              </a:solidFill>
            </a:endParaRPr>
          </a:p>
        </p:txBody>
      </p:sp>
      <p:cxnSp>
        <p:nvCxnSpPr>
          <p:cNvPr id="18" name="Straight Arrow Connector 17"/>
          <p:cNvCxnSpPr>
            <a:stCxn id="19" idx="0"/>
          </p:cNvCxnSpPr>
          <p:nvPr/>
        </p:nvCxnSpPr>
        <p:spPr>
          <a:xfrm rot="16200000" flipV="1">
            <a:off x="8233739" y="2624781"/>
            <a:ext cx="395644" cy="1466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rot="4879733">
            <a:off x="7155925" y="2391301"/>
            <a:ext cx="1523074" cy="118847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accent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92"/>
                                        </p:tgtEl>
                                        <p:attrNameLst>
                                          <p:attrName>style.visibility</p:attrName>
                                        </p:attrNameLst>
                                      </p:cBhvr>
                                      <p:to>
                                        <p:strVal val="visible"/>
                                      </p:to>
                                    </p:set>
                                    <p:anim calcmode="lin" valueType="num">
                                      <p:cBhvr additive="base">
                                        <p:cTn id="7" dur="500" fill="hold"/>
                                        <p:tgtEl>
                                          <p:spTgt spid="3092"/>
                                        </p:tgtEl>
                                        <p:attrNameLst>
                                          <p:attrName>ppt_x</p:attrName>
                                        </p:attrNameLst>
                                      </p:cBhvr>
                                      <p:tavLst>
                                        <p:tav tm="0">
                                          <p:val>
                                            <p:strVal val="0-#ppt_w/2"/>
                                          </p:val>
                                        </p:tav>
                                        <p:tav tm="100000">
                                          <p:val>
                                            <p:strVal val="#ppt_x"/>
                                          </p:val>
                                        </p:tav>
                                      </p:tavLst>
                                    </p:anim>
                                    <p:anim calcmode="lin" valueType="num">
                                      <p:cBhvr additive="base">
                                        <p:cTn id="8" dur="500" fill="hold"/>
                                        <p:tgtEl>
                                          <p:spTgt spid="309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95"/>
                                        </p:tgtEl>
                                        <p:attrNameLst>
                                          <p:attrName>style.visibility</p:attrName>
                                        </p:attrNameLst>
                                      </p:cBhvr>
                                      <p:to>
                                        <p:strVal val="visible"/>
                                      </p:to>
                                    </p:set>
                                    <p:anim calcmode="lin" valueType="num">
                                      <p:cBhvr additive="base">
                                        <p:cTn id="13" dur="500" fill="hold"/>
                                        <p:tgtEl>
                                          <p:spTgt spid="3095"/>
                                        </p:tgtEl>
                                        <p:attrNameLst>
                                          <p:attrName>ppt_x</p:attrName>
                                        </p:attrNameLst>
                                      </p:cBhvr>
                                      <p:tavLst>
                                        <p:tav tm="0">
                                          <p:val>
                                            <p:strVal val="0-#ppt_w/2"/>
                                          </p:val>
                                        </p:tav>
                                        <p:tav tm="100000">
                                          <p:val>
                                            <p:strVal val="#ppt_x"/>
                                          </p:val>
                                        </p:tav>
                                      </p:tavLst>
                                    </p:anim>
                                    <p:anim calcmode="lin" valueType="num">
                                      <p:cBhvr additive="base">
                                        <p:cTn id="14" dur="500" fill="hold"/>
                                        <p:tgtEl>
                                          <p:spTgt spid="309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04"/>
                                        </p:tgtEl>
                                        <p:attrNameLst>
                                          <p:attrName>style.visibility</p:attrName>
                                        </p:attrNameLst>
                                      </p:cBhvr>
                                      <p:to>
                                        <p:strVal val="visible"/>
                                      </p:to>
                                    </p:set>
                                    <p:anim calcmode="lin" valueType="num">
                                      <p:cBhvr additive="base">
                                        <p:cTn id="19" dur="500" fill="hold"/>
                                        <p:tgtEl>
                                          <p:spTgt spid="3104"/>
                                        </p:tgtEl>
                                        <p:attrNameLst>
                                          <p:attrName>ppt_x</p:attrName>
                                        </p:attrNameLst>
                                      </p:cBhvr>
                                      <p:tavLst>
                                        <p:tav tm="0">
                                          <p:val>
                                            <p:strVal val="#ppt_x"/>
                                          </p:val>
                                        </p:tav>
                                        <p:tav tm="100000">
                                          <p:val>
                                            <p:strVal val="#ppt_x"/>
                                          </p:val>
                                        </p:tav>
                                      </p:tavLst>
                                    </p:anim>
                                    <p:anim calcmode="lin" valueType="num">
                                      <p:cBhvr additive="base">
                                        <p:cTn id="20" dur="500" fill="hold"/>
                                        <p:tgtEl>
                                          <p:spTgt spid="310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15"/>
                                        </p:tgtEl>
                                        <p:attrNameLst>
                                          <p:attrName>style.visibility</p:attrName>
                                        </p:attrNameLst>
                                      </p:cBhvr>
                                      <p:to>
                                        <p:strVal val="visible"/>
                                      </p:to>
                                    </p:set>
                                    <p:anim calcmode="lin" valueType="num">
                                      <p:cBhvr additive="base">
                                        <p:cTn id="25" dur="500" fill="hold"/>
                                        <p:tgtEl>
                                          <p:spTgt spid="3115"/>
                                        </p:tgtEl>
                                        <p:attrNameLst>
                                          <p:attrName>ppt_x</p:attrName>
                                        </p:attrNameLst>
                                      </p:cBhvr>
                                      <p:tavLst>
                                        <p:tav tm="0">
                                          <p:val>
                                            <p:strVal val="1+#ppt_w/2"/>
                                          </p:val>
                                        </p:tav>
                                        <p:tav tm="100000">
                                          <p:val>
                                            <p:strVal val="#ppt_x"/>
                                          </p:val>
                                        </p:tav>
                                      </p:tavLst>
                                    </p:anim>
                                    <p:anim calcmode="lin" valueType="num">
                                      <p:cBhvr additive="base">
                                        <p:cTn id="26" dur="500" fill="hold"/>
                                        <p:tgtEl>
                                          <p:spTgt spid="3115"/>
                                        </p:tgtEl>
                                        <p:attrNameLst>
                                          <p:attrName>ppt_y</p:attrName>
                                        </p:attrNameLst>
                                      </p:cBhvr>
                                      <p:tavLst>
                                        <p:tav tm="0">
                                          <p:val>
                                            <p:strVal val="#ppt_y"/>
                                          </p:val>
                                        </p:tav>
                                        <p:tav tm="100000">
                                          <p:val>
                                            <p:strVal val="#ppt_y"/>
                                          </p:val>
                                        </p:tav>
                                      </p:tavLst>
                                    </p:anim>
                                  </p:childTnLst>
                                </p:cTn>
                              </p:par>
                              <p:par>
                                <p:cTn id="27" presetID="1" presetClass="mediacall" presetSubtype="0" fill="hold" nodeType="withEffect">
                                  <p:stCondLst>
                                    <p:cond delay="0"/>
                                  </p:stCondLst>
                                  <p:childTnLst>
                                    <p:cmd type="call" cmd="playFrom(0.0)">
                                      <p:cBhvr>
                                        <p:cTn id="28" dur="5151" fill="hold"/>
                                        <p:tgtEl>
                                          <p:spTgt spid="47"/>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105"/>
                                        </p:tgtEl>
                                        <p:attrNameLst>
                                          <p:attrName>style.visibility</p:attrName>
                                        </p:attrNameLst>
                                      </p:cBhvr>
                                      <p:to>
                                        <p:strVal val="visible"/>
                                      </p:to>
                                    </p:set>
                                    <p:anim calcmode="lin" valueType="num">
                                      <p:cBhvr additive="base">
                                        <p:cTn id="33" dur="500" fill="hold"/>
                                        <p:tgtEl>
                                          <p:spTgt spid="3105"/>
                                        </p:tgtEl>
                                        <p:attrNameLst>
                                          <p:attrName>ppt_x</p:attrName>
                                        </p:attrNameLst>
                                      </p:cBhvr>
                                      <p:tavLst>
                                        <p:tav tm="0">
                                          <p:val>
                                            <p:strVal val="1+#ppt_w/2"/>
                                          </p:val>
                                        </p:tav>
                                        <p:tav tm="100000">
                                          <p:val>
                                            <p:strVal val="#ppt_x"/>
                                          </p:val>
                                        </p:tav>
                                      </p:tavLst>
                                    </p:anim>
                                    <p:anim calcmode="lin" valueType="num">
                                      <p:cBhvr additive="base">
                                        <p:cTn id="34" dur="500" fill="hold"/>
                                        <p:tgtEl>
                                          <p:spTgt spid="3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151" fill="hold"/>
                                        <p:tgtEl>
                                          <p:spTgt spid="47"/>
                                        </p:tgtEl>
                                      </p:cBhvr>
                                    </p:cmd>
                                  </p:childTnLst>
                                </p:cTn>
                              </p:par>
                            </p:childTnLst>
                          </p:cTn>
                        </p:par>
                      </p:childTnLst>
                    </p:cTn>
                  </p:par>
                </p:childTnLst>
              </p:cTn>
              <p:nextCondLst>
                <p:cond evt="onClick" delay="0">
                  <p:tgtEl>
                    <p:spTgt spid="47"/>
                  </p:tgtEl>
                </p:cond>
              </p:nextCondLst>
            </p:seq>
            <p:audio>
              <p:cMediaNode>
                <p:cTn id="40"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785926"/>
            <a:ext cx="9144000" cy="1928826"/>
          </a:xfrm>
        </p:spPr>
        <p:txBody>
          <a:bodyPr>
            <a:noAutofit/>
          </a:bodyPr>
          <a:lstStyle/>
          <a:p>
            <a:pPr algn="ctr"/>
            <a:r>
              <a:rPr lang="en-US" sz="5400" dirty="0" smtClean="0">
                <a:solidFill>
                  <a:schemeClr val="tx1"/>
                </a:solidFill>
              </a:rPr>
              <a:t>People ate 31% more with</a:t>
            </a:r>
          </a:p>
          <a:p>
            <a:pPr algn="ctr"/>
            <a:r>
              <a:rPr lang="en-US" sz="5400" dirty="0" smtClean="0">
                <a:solidFill>
                  <a:schemeClr val="tx1"/>
                </a:solidFill>
              </a:rPr>
              <a:t>a larger plate.</a:t>
            </a:r>
            <a:endParaRPr lang="en-CA" sz="54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ATT00619[1].jpg"/>
          <p:cNvPicPr>
            <a:picLocks noGrp="1" noChangeAspect="1"/>
          </p:cNvPicPr>
          <p:nvPr>
            <p:ph sz="quarter" idx="1"/>
          </p:nvPr>
        </p:nvPicPr>
        <p:blipFill>
          <a:blip r:embed="rId3" cstate="print"/>
          <a:stretch>
            <a:fillRect/>
          </a:stretch>
        </p:blipFill>
        <p:spPr>
          <a:xfrm>
            <a:off x="1" y="0"/>
            <a:ext cx="9144000" cy="6868732"/>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1612"/>
            <a:ext cx="9144000" cy="1828800"/>
          </a:xfrm>
        </p:spPr>
        <p:txBody>
          <a:bodyPr>
            <a:noAutofit/>
          </a:bodyPr>
          <a:lstStyle/>
          <a:p>
            <a:pPr algn="ctr"/>
            <a:endParaRPr lang="en-CA" sz="6000" dirty="0"/>
          </a:p>
        </p:txBody>
      </p:sp>
      <p:sp>
        <p:nvSpPr>
          <p:cNvPr id="3" name="Subtitle 2"/>
          <p:cNvSpPr>
            <a:spLocks noGrp="1"/>
          </p:cNvSpPr>
          <p:nvPr>
            <p:ph type="subTitle" idx="1"/>
          </p:nvPr>
        </p:nvSpPr>
        <p:spPr/>
        <p:txBody>
          <a:bodyPr/>
          <a:lstStyle/>
          <a:p>
            <a:endParaRPr lang="en-CA" dirty="0"/>
          </a:p>
        </p:txBody>
      </p:sp>
      <p:pic>
        <p:nvPicPr>
          <p:cNvPr id="4" name="Picture 3" descr="DSC0339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0042"/>
            <a:ext cx="9144000" cy="1071570"/>
          </a:xfrm>
        </p:spPr>
        <p:txBody>
          <a:bodyPr>
            <a:noAutofit/>
          </a:bodyPr>
          <a:lstStyle/>
          <a:p>
            <a:pPr algn="ctr"/>
            <a:r>
              <a:rPr lang="en-CA" sz="6000" dirty="0" smtClean="0"/>
              <a:t/>
            </a:r>
            <a:br>
              <a:rPr lang="en-CA" sz="6000" dirty="0" smtClean="0"/>
            </a:br>
            <a:r>
              <a:rPr lang="en-CA" sz="6000" dirty="0" smtClean="0">
                <a:solidFill>
                  <a:srgbClr val="20E037"/>
                </a:solidFill>
              </a:rPr>
              <a:t> </a:t>
            </a:r>
            <a:r>
              <a:rPr lang="en-CA" sz="4000" dirty="0" smtClean="0">
                <a:solidFill>
                  <a:srgbClr val="20E037"/>
                </a:solidFill>
                <a:latin typeface="Comic Sans MS" pitchFamily="66" charset="0"/>
              </a:rPr>
              <a:t>Focus on Nutrition</a:t>
            </a:r>
            <a:endParaRPr lang="en-CA" sz="4000" i="1" dirty="0">
              <a:latin typeface="Comic Sans MS" pitchFamily="66" charset="0"/>
            </a:endParaRPr>
          </a:p>
        </p:txBody>
      </p:sp>
      <p:sp>
        <p:nvSpPr>
          <p:cNvPr id="3" name="Subtitle 2"/>
          <p:cNvSpPr>
            <a:spLocks noGrp="1"/>
          </p:cNvSpPr>
          <p:nvPr>
            <p:ph type="subTitle" idx="1"/>
          </p:nvPr>
        </p:nvSpPr>
        <p:spPr>
          <a:xfrm flipH="1" flipV="1">
            <a:off x="9067800" y="6735836"/>
            <a:ext cx="76200" cy="122163"/>
          </a:xfrm>
        </p:spPr>
        <p:txBody>
          <a:bodyPr>
            <a:normAutofit fontScale="25000" lnSpcReduction="20000"/>
          </a:bodyPr>
          <a:lstStyle/>
          <a:p>
            <a:endParaRPr lang="en-CA" dirty="0"/>
          </a:p>
        </p:txBody>
      </p:sp>
      <p:sp>
        <p:nvSpPr>
          <p:cNvPr id="6" name="TextBox 5"/>
          <p:cNvSpPr txBox="1"/>
          <p:nvPr/>
        </p:nvSpPr>
        <p:spPr>
          <a:xfrm>
            <a:off x="0" y="1785926"/>
            <a:ext cx="9144000" cy="4478149"/>
          </a:xfrm>
          <a:prstGeom prst="rect">
            <a:avLst/>
          </a:prstGeom>
          <a:noFill/>
        </p:spPr>
        <p:txBody>
          <a:bodyPr wrap="square" rtlCol="0">
            <a:spAutoFit/>
          </a:bodyPr>
          <a:lstStyle/>
          <a:p>
            <a:pPr algn="ctr"/>
            <a:r>
              <a:rPr lang="en-CA" sz="4000" dirty="0" smtClean="0">
                <a:latin typeface="Comic Sans MS" pitchFamily="66" charset="0"/>
              </a:rPr>
              <a:t>Vesanto Melina, </a:t>
            </a:r>
          </a:p>
          <a:p>
            <a:pPr algn="ctr"/>
            <a:r>
              <a:rPr lang="en-CA" sz="4000" dirty="0" smtClean="0">
                <a:latin typeface="Comic Sans MS" pitchFamily="66" charset="0"/>
              </a:rPr>
              <a:t>Registered Dietitian</a:t>
            </a:r>
          </a:p>
          <a:p>
            <a:pPr algn="ctr"/>
            <a:endParaRPr lang="en-CA" sz="2500" dirty="0" smtClean="0">
              <a:latin typeface="Comic Sans MS" pitchFamily="66" charset="0"/>
            </a:endParaRPr>
          </a:p>
          <a:p>
            <a:pPr algn="ctr"/>
            <a:r>
              <a:rPr lang="en-CA" sz="4000" dirty="0" smtClean="0">
                <a:latin typeface="Comic Sans MS" pitchFamily="66" charset="0"/>
              </a:rPr>
              <a:t>Shelley </a:t>
            </a:r>
            <a:r>
              <a:rPr lang="en-CA" sz="4000" dirty="0" err="1" smtClean="0">
                <a:latin typeface="Comic Sans MS" pitchFamily="66" charset="0"/>
              </a:rPr>
              <a:t>Rath</a:t>
            </a:r>
            <a:r>
              <a:rPr lang="en-CA" sz="4000" dirty="0" smtClean="0">
                <a:latin typeface="Comic Sans MS" pitchFamily="66" charset="0"/>
              </a:rPr>
              <a:t>, </a:t>
            </a:r>
          </a:p>
          <a:p>
            <a:pPr algn="ctr"/>
            <a:r>
              <a:rPr lang="en-CA" sz="4000" dirty="0" smtClean="0">
                <a:latin typeface="Comic Sans MS" pitchFamily="66" charset="0"/>
              </a:rPr>
              <a:t>Quality Improvement Manager</a:t>
            </a:r>
          </a:p>
          <a:p>
            <a:pPr algn="ctr"/>
            <a:r>
              <a:rPr lang="en-CA" sz="4000" dirty="0" smtClean="0">
                <a:latin typeface="Comic Sans MS" pitchFamily="66" charset="0"/>
              </a:rPr>
              <a:t>HOME Society</a:t>
            </a:r>
            <a:br>
              <a:rPr lang="en-CA" sz="4000" dirty="0" smtClean="0">
                <a:latin typeface="Comic Sans MS" pitchFamily="66" charset="0"/>
              </a:rPr>
            </a:br>
            <a:endParaRPr lang="en-CA" sz="2000" dirty="0" smtClean="0">
              <a:latin typeface="Comic Sans MS" pitchFamily="66" charset="0"/>
            </a:endParaRPr>
          </a:p>
          <a:p>
            <a:pPr algn="ctr"/>
            <a:r>
              <a:rPr lang="en-CA" sz="4000" dirty="0" smtClean="0">
                <a:solidFill>
                  <a:srgbClr val="92D050"/>
                </a:solidFill>
                <a:latin typeface="Comic Sans MS" pitchFamily="66" charset="0"/>
              </a:rPr>
              <a:t>   </a:t>
            </a:r>
            <a:endParaRPr lang="en-CA" sz="4000" dirty="0">
              <a:solidFill>
                <a:srgbClr val="92D050"/>
              </a:solidFill>
              <a:latin typeface="Comic Sans MS" pitchFamily="66" charset="0"/>
            </a:endParaRPr>
          </a:p>
        </p:txBody>
      </p:sp>
      <p:graphicFrame>
        <p:nvGraphicFramePr>
          <p:cNvPr id="2050" name="Object 8"/>
          <p:cNvGraphicFramePr>
            <a:graphicFrameLocks noChangeAspect="1"/>
          </p:cNvGraphicFramePr>
          <p:nvPr/>
        </p:nvGraphicFramePr>
        <p:xfrm>
          <a:off x="0" y="4648200"/>
          <a:ext cx="2095500" cy="2209800"/>
        </p:xfrm>
        <a:graphic>
          <a:graphicData uri="http://schemas.openxmlformats.org/presentationml/2006/ole">
            <p:oleObj spid="_x0000_s2050" name="Clip" r:id="rId4" imgW="1719720" imgH="1814040" progId="">
              <p:embed/>
            </p:oleObj>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Vesanto\Pictures\2008-05-06 Focus on nutrition May 2008\1Focus on nutrition May 2008 099.JPG"/>
          <p:cNvPicPr>
            <a:picLocks noChangeAspect="1" noChangeArrowheads="1"/>
          </p:cNvPicPr>
          <p:nvPr/>
        </p:nvPicPr>
        <p:blipFill>
          <a:blip r:embed="rId3" cstate="print"/>
          <a:srcRect l="17075" t="13180" r="15795" b="7532"/>
          <a:stretch>
            <a:fillRect/>
          </a:stretch>
        </p:blipFill>
        <p:spPr bwMode="auto">
          <a:xfrm>
            <a:off x="1928794" y="357166"/>
            <a:ext cx="5662011" cy="4548107"/>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28604"/>
            <a:ext cx="7929522" cy="1938992"/>
          </a:xfrm>
          <a:prstGeom prst="rect">
            <a:avLst/>
          </a:prstGeom>
          <a:noFill/>
        </p:spPr>
        <p:txBody>
          <a:bodyPr wrap="square" rtlCol="0">
            <a:spAutoFit/>
          </a:bodyPr>
          <a:lstStyle/>
          <a:p>
            <a:pPr algn="ctr"/>
            <a:r>
              <a:rPr lang="en-CA" sz="4000" dirty="0" smtClean="0">
                <a:latin typeface="Comic Sans MS" pitchFamily="66" charset="0"/>
              </a:rPr>
              <a:t>Sharing in preparation </a:t>
            </a:r>
          </a:p>
          <a:p>
            <a:pPr algn="ctr"/>
            <a:r>
              <a:rPr lang="en-CA" sz="4000" dirty="0" smtClean="0">
                <a:latin typeface="Comic Sans MS" pitchFamily="66" charset="0"/>
              </a:rPr>
              <a:t>brings </a:t>
            </a:r>
          </a:p>
          <a:p>
            <a:pPr algn="ctr"/>
            <a:r>
              <a:rPr lang="en-CA" sz="4000" dirty="0" smtClean="0">
                <a:latin typeface="Comic Sans MS" pitchFamily="66" charset="0"/>
              </a:rPr>
              <a:t>a new relationship with food.</a:t>
            </a:r>
            <a:endParaRPr lang="en-CA" sz="4000" dirty="0">
              <a:latin typeface="Comic Sans MS" pitchFamily="66" charset="0"/>
            </a:endParaRPr>
          </a:p>
        </p:txBody>
      </p:sp>
      <p:pic>
        <p:nvPicPr>
          <p:cNvPr id="5" name="Picture 4" descr="DSC03161.JPG"/>
          <p:cNvPicPr>
            <a:picLocks noChangeAspect="1"/>
          </p:cNvPicPr>
          <p:nvPr/>
        </p:nvPicPr>
        <p:blipFill>
          <a:blip r:embed="rId3" cstate="print"/>
          <a:stretch>
            <a:fillRect/>
          </a:stretch>
        </p:blipFill>
        <p:spPr>
          <a:xfrm>
            <a:off x="3571868" y="2678900"/>
            <a:ext cx="5572132" cy="417909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1612"/>
            <a:ext cx="9144000" cy="1828800"/>
          </a:xfrm>
        </p:spPr>
        <p:txBody>
          <a:bodyPr>
            <a:noAutofit/>
          </a:bodyPr>
          <a:lstStyle/>
          <a:p>
            <a:pPr algn="ctr"/>
            <a:endParaRPr lang="en-CA" sz="6000" dirty="0"/>
          </a:p>
        </p:txBody>
      </p:sp>
      <p:sp>
        <p:nvSpPr>
          <p:cNvPr id="3" name="Subtitle 2"/>
          <p:cNvSpPr>
            <a:spLocks noGrp="1"/>
          </p:cNvSpPr>
          <p:nvPr>
            <p:ph type="subTitle" idx="1"/>
          </p:nvPr>
        </p:nvSpPr>
        <p:spPr/>
        <p:txBody>
          <a:bodyPr/>
          <a:lstStyle/>
          <a:p>
            <a:endParaRPr lang="en-CA" dirty="0"/>
          </a:p>
        </p:txBody>
      </p:sp>
      <p:pic>
        <p:nvPicPr>
          <p:cNvPr id="4" name="Picture 3" descr="DSC0319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1612"/>
            <a:ext cx="9144000" cy="1828800"/>
          </a:xfrm>
        </p:spPr>
        <p:txBody>
          <a:bodyPr>
            <a:noAutofit/>
          </a:bodyPr>
          <a:lstStyle/>
          <a:p>
            <a:pPr algn="ctr"/>
            <a:endParaRPr lang="en-CA" sz="6000" dirty="0"/>
          </a:p>
        </p:txBody>
      </p:sp>
      <p:sp>
        <p:nvSpPr>
          <p:cNvPr id="3" name="Subtitle 2"/>
          <p:cNvSpPr>
            <a:spLocks noGrp="1"/>
          </p:cNvSpPr>
          <p:nvPr>
            <p:ph type="subTitle" idx="1"/>
          </p:nvPr>
        </p:nvSpPr>
        <p:spPr/>
        <p:txBody>
          <a:bodyPr/>
          <a:lstStyle/>
          <a:p>
            <a:endParaRPr lang="en-CA" dirty="0"/>
          </a:p>
        </p:txBody>
      </p:sp>
      <p:pic>
        <p:nvPicPr>
          <p:cNvPr id="4" name="Picture 3" descr="DSC03190.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000240"/>
            <a:ext cx="9144000" cy="685800"/>
          </a:xfrm>
        </p:spPr>
        <p:txBody>
          <a:bodyPr>
            <a:noAutofit/>
          </a:bodyPr>
          <a:lstStyle/>
          <a:p>
            <a:pPr algn="ctr"/>
            <a:endParaRPr lang="en-CA" sz="5400" dirty="0">
              <a:solidFill>
                <a:srgbClr val="FF0000"/>
              </a:solidFill>
            </a:endParaRPr>
          </a:p>
        </p:txBody>
      </p:sp>
      <p:pic>
        <p:nvPicPr>
          <p:cNvPr id="4" name="Picture 3" descr="DSC03163.JPG"/>
          <p:cNvPicPr>
            <a:picLocks noChangeAspect="1"/>
          </p:cNvPicPr>
          <p:nvPr/>
        </p:nvPicPr>
        <p:blipFill>
          <a:blip r:embed="rId3" cstate="print"/>
          <a:srcRect b="18296"/>
          <a:stretch>
            <a:fillRect/>
          </a:stretch>
        </p:blipFill>
        <p:spPr>
          <a:xfrm>
            <a:off x="0" y="1254770"/>
            <a:ext cx="9144000" cy="5603230"/>
          </a:xfrm>
          <a:prstGeom prst="rect">
            <a:avLst/>
          </a:prstGeom>
        </p:spPr>
      </p:pic>
      <p:sp>
        <p:nvSpPr>
          <p:cNvPr id="5" name="TextBox 4"/>
          <p:cNvSpPr txBox="1"/>
          <p:nvPr/>
        </p:nvSpPr>
        <p:spPr>
          <a:xfrm>
            <a:off x="0" y="428604"/>
            <a:ext cx="9144000" cy="553998"/>
          </a:xfrm>
          <a:prstGeom prst="rect">
            <a:avLst/>
          </a:prstGeom>
          <a:noFill/>
        </p:spPr>
        <p:txBody>
          <a:bodyPr wrap="square" rtlCol="0">
            <a:spAutoFit/>
          </a:bodyPr>
          <a:lstStyle/>
          <a:p>
            <a:pPr algn="ctr"/>
            <a:r>
              <a:rPr lang="en-CA" sz="3000" dirty="0" smtClean="0">
                <a:latin typeface="Comic Sans MS" pitchFamily="66" charset="0"/>
              </a:rPr>
              <a:t>Caregiver companionship: a key for good nutrition</a:t>
            </a:r>
            <a:endParaRPr lang="en-CA" sz="3000" dirty="0">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42910" y="428604"/>
            <a:ext cx="7929522" cy="707886"/>
          </a:xfrm>
          <a:prstGeom prst="rect">
            <a:avLst/>
          </a:prstGeom>
          <a:noFill/>
        </p:spPr>
        <p:txBody>
          <a:bodyPr wrap="square" rtlCol="0">
            <a:spAutoFit/>
          </a:bodyPr>
          <a:lstStyle/>
          <a:p>
            <a:pPr algn="ctr"/>
            <a:r>
              <a:rPr lang="en-CA" sz="4000" dirty="0" smtClean="0">
                <a:solidFill>
                  <a:srgbClr val="92D050"/>
                </a:solidFill>
                <a:latin typeface="Comic Sans MS" pitchFamily="66" charset="0"/>
              </a:rPr>
              <a:t>Learn &amp; Share Nutrition Ideas</a:t>
            </a:r>
            <a:endParaRPr lang="en-CA" sz="4000" dirty="0">
              <a:solidFill>
                <a:srgbClr val="92D050"/>
              </a:solidFill>
              <a:latin typeface="Comic Sans MS" pitchFamily="66" charset="0"/>
            </a:endParaRPr>
          </a:p>
        </p:txBody>
      </p:sp>
      <p:pic>
        <p:nvPicPr>
          <p:cNvPr id="6" name="Picture 5" descr="DSC00721.JPG"/>
          <p:cNvPicPr>
            <a:picLocks noChangeAspect="1"/>
          </p:cNvPicPr>
          <p:nvPr/>
        </p:nvPicPr>
        <p:blipFill>
          <a:blip r:embed="rId3" cstate="print"/>
          <a:stretch>
            <a:fillRect/>
          </a:stretch>
        </p:blipFill>
        <p:spPr>
          <a:xfrm rot="21297405">
            <a:off x="714348" y="1357298"/>
            <a:ext cx="3330193" cy="2000264"/>
          </a:xfrm>
          <a:prstGeom prst="rect">
            <a:avLst/>
          </a:prstGeom>
        </p:spPr>
      </p:pic>
      <p:pic>
        <p:nvPicPr>
          <p:cNvPr id="7" name="Picture 6" descr="DSC00731.JPG"/>
          <p:cNvPicPr>
            <a:picLocks noChangeAspect="1"/>
          </p:cNvPicPr>
          <p:nvPr/>
        </p:nvPicPr>
        <p:blipFill>
          <a:blip r:embed="rId4" cstate="print"/>
          <a:stretch>
            <a:fillRect/>
          </a:stretch>
        </p:blipFill>
        <p:spPr>
          <a:xfrm rot="882447">
            <a:off x="5500694" y="1357298"/>
            <a:ext cx="2786050" cy="2089538"/>
          </a:xfrm>
          <a:prstGeom prst="rect">
            <a:avLst/>
          </a:prstGeom>
        </p:spPr>
      </p:pic>
      <p:pic>
        <p:nvPicPr>
          <p:cNvPr id="8" name="Picture 7" descr="DSC00736.JPG"/>
          <p:cNvPicPr>
            <a:picLocks noChangeAspect="1"/>
          </p:cNvPicPr>
          <p:nvPr/>
        </p:nvPicPr>
        <p:blipFill>
          <a:blip r:embed="rId5" cstate="print"/>
          <a:stretch>
            <a:fillRect/>
          </a:stretch>
        </p:blipFill>
        <p:spPr>
          <a:xfrm rot="21186717">
            <a:off x="1071538" y="3857628"/>
            <a:ext cx="3047989" cy="2285992"/>
          </a:xfrm>
          <a:prstGeom prst="rect">
            <a:avLst/>
          </a:prstGeom>
        </p:spPr>
      </p:pic>
      <p:pic>
        <p:nvPicPr>
          <p:cNvPr id="9" name="Picture 8" descr="DSC03201.JPG"/>
          <p:cNvPicPr>
            <a:picLocks noChangeAspect="1"/>
          </p:cNvPicPr>
          <p:nvPr/>
        </p:nvPicPr>
        <p:blipFill>
          <a:blip r:embed="rId6" cstate="print"/>
          <a:stretch>
            <a:fillRect/>
          </a:stretch>
        </p:blipFill>
        <p:spPr>
          <a:xfrm rot="647997">
            <a:off x="5214942" y="3857628"/>
            <a:ext cx="3071802" cy="230385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G:\1 Organized Photos\1HOMES\Focus on Nutrition\1Raw veggies.JPG"/>
          <p:cNvPicPr>
            <a:picLocks noChangeAspect="1" noChangeArrowheads="1"/>
          </p:cNvPicPr>
          <p:nvPr/>
        </p:nvPicPr>
        <p:blipFill>
          <a:blip r:embed="rId3" cstate="print"/>
          <a:srcRect l="2519" t="5376" r="12597" b="7391"/>
          <a:stretch>
            <a:fillRect/>
          </a:stretch>
        </p:blipFill>
        <p:spPr bwMode="auto">
          <a:xfrm>
            <a:off x="214282" y="-24833"/>
            <a:ext cx="8929718" cy="6882833"/>
          </a:xfrm>
          <a:prstGeom prst="rect">
            <a:avLst/>
          </a:prstGeom>
          <a:noFill/>
        </p:spPr>
      </p:pic>
      <p:sp>
        <p:nvSpPr>
          <p:cNvPr id="5" name="TextBox 4"/>
          <p:cNvSpPr txBox="1"/>
          <p:nvPr/>
        </p:nvSpPr>
        <p:spPr>
          <a:xfrm>
            <a:off x="4786314" y="571480"/>
            <a:ext cx="3786214" cy="1754326"/>
          </a:xfrm>
          <a:prstGeom prst="rect">
            <a:avLst/>
          </a:prstGeom>
          <a:solidFill>
            <a:schemeClr val="accent2">
              <a:lumMod val="50000"/>
            </a:schemeClr>
          </a:solidFill>
        </p:spPr>
        <p:txBody>
          <a:bodyPr wrap="square" rtlCol="0">
            <a:spAutoFit/>
          </a:bodyPr>
          <a:lstStyle/>
          <a:p>
            <a:pPr algn="ctr"/>
            <a:r>
              <a:rPr lang="en-CA" sz="5400" dirty="0" smtClean="0">
                <a:solidFill>
                  <a:srgbClr val="FFFF00"/>
                </a:solidFill>
              </a:rPr>
              <a:t>Nutrition </a:t>
            </a:r>
            <a:br>
              <a:rPr lang="en-CA" sz="5400" dirty="0" smtClean="0">
                <a:solidFill>
                  <a:srgbClr val="FFFF00"/>
                </a:solidFill>
              </a:rPr>
            </a:br>
            <a:r>
              <a:rPr lang="en-CA" sz="5400" dirty="0" smtClean="0">
                <a:solidFill>
                  <a:srgbClr val="FFFF00"/>
                </a:solidFill>
              </a:rPr>
              <a:t>  Breaks</a:t>
            </a:r>
            <a:endParaRPr lang="en-CA" sz="5400" dirty="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42910" y="428604"/>
            <a:ext cx="7929522" cy="707886"/>
          </a:xfrm>
          <a:prstGeom prst="rect">
            <a:avLst/>
          </a:prstGeom>
          <a:noFill/>
        </p:spPr>
        <p:txBody>
          <a:bodyPr wrap="square" rtlCol="0">
            <a:spAutoFit/>
          </a:bodyPr>
          <a:lstStyle/>
          <a:p>
            <a:pPr algn="ctr"/>
            <a:r>
              <a:rPr lang="en-CA" sz="4000" dirty="0" smtClean="0">
                <a:solidFill>
                  <a:srgbClr val="FFFF00"/>
                </a:solidFill>
              </a:rPr>
              <a:t>Learn &amp; Share Nutrition Ideas</a:t>
            </a:r>
            <a:endParaRPr lang="en-CA" sz="4000" dirty="0">
              <a:solidFill>
                <a:srgbClr val="FFFF00"/>
              </a:solidFill>
            </a:endParaRPr>
          </a:p>
        </p:txBody>
      </p:sp>
      <p:pic>
        <p:nvPicPr>
          <p:cNvPr id="6147" name="Picture 3" descr="G:\1 Organized Photos\1HOMES\Focus on Nutrition\1Raw fruit.JPG"/>
          <p:cNvPicPr>
            <a:picLocks noChangeAspect="1" noChangeArrowheads="1"/>
          </p:cNvPicPr>
          <p:nvPr/>
        </p:nvPicPr>
        <p:blipFill>
          <a:blip r:embed="rId2" cstate="print"/>
          <a:srcRect l="10608" t="17498" r="7108"/>
          <a:stretch>
            <a:fillRect/>
          </a:stretch>
        </p:blipFill>
        <p:spPr bwMode="auto">
          <a:xfrm>
            <a:off x="0" y="0"/>
            <a:ext cx="9119638" cy="685799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026" name="Picture 2" descr="G:\1 Organized Photos\1HOMES\Focus on Nutrition\1Dancing  7.jpg"/>
          <p:cNvPicPr>
            <a:picLocks noGrp="1" noChangeAspect="1" noChangeArrowheads="1"/>
          </p:cNvPicPr>
          <p:nvPr>
            <p:ph sz="quarter" idx="1"/>
          </p:nvPr>
        </p:nvPicPr>
        <p:blipFill>
          <a:blip r:embed="rId3" cstate="print"/>
          <a:srcRect/>
          <a:stretch>
            <a:fillRect/>
          </a:stretch>
        </p:blipFill>
        <p:spPr bwMode="auto">
          <a:xfrm>
            <a:off x="0" y="0"/>
            <a:ext cx="9144000" cy="653458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50" name="Picture 2" descr="G:\1 Organized Photos\1HOMES\Focus on Nutrition\1Larry canoeing.JPG"/>
          <p:cNvPicPr>
            <a:picLocks noGrp="1" noChangeAspect="1" noChangeArrowheads="1"/>
          </p:cNvPicPr>
          <p:nvPr>
            <p:ph sz="quarter" idx="1"/>
          </p:nvPr>
        </p:nvPicPr>
        <p:blipFill>
          <a:blip r:embed="rId2" cstate="print"/>
          <a:srcRect/>
          <a:stretch>
            <a:fillRect/>
          </a:stretch>
        </p:blipFill>
        <p:spPr bwMode="auto">
          <a:xfrm>
            <a:off x="1" y="1"/>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0042"/>
            <a:ext cx="9144000" cy="1071570"/>
          </a:xfrm>
        </p:spPr>
        <p:txBody>
          <a:bodyPr>
            <a:noAutofit/>
          </a:bodyPr>
          <a:lstStyle/>
          <a:p>
            <a:pPr algn="ctr"/>
            <a:r>
              <a:rPr lang="en-CA" sz="6000" dirty="0" smtClean="0"/>
              <a:t/>
            </a:r>
            <a:br>
              <a:rPr lang="en-CA" sz="6000" dirty="0" smtClean="0"/>
            </a:br>
            <a:r>
              <a:rPr lang="en-CA" sz="6000" dirty="0" smtClean="0">
                <a:solidFill>
                  <a:srgbClr val="20E037"/>
                </a:solidFill>
              </a:rPr>
              <a:t>          </a:t>
            </a:r>
            <a:r>
              <a:rPr lang="en-CA" sz="4000" dirty="0" smtClean="0">
                <a:solidFill>
                  <a:srgbClr val="20E037"/>
                </a:solidFill>
                <a:latin typeface="Comic Sans MS" pitchFamily="66" charset="0"/>
              </a:rPr>
              <a:t>Focus on Nutrition</a:t>
            </a:r>
            <a:endParaRPr lang="en-CA" sz="4000" i="1" dirty="0">
              <a:latin typeface="Comic Sans MS" pitchFamily="66" charset="0"/>
            </a:endParaRPr>
          </a:p>
        </p:txBody>
      </p:sp>
      <p:sp>
        <p:nvSpPr>
          <p:cNvPr id="3" name="Subtitle 2"/>
          <p:cNvSpPr>
            <a:spLocks noGrp="1"/>
          </p:cNvSpPr>
          <p:nvPr>
            <p:ph type="subTitle" idx="1"/>
          </p:nvPr>
        </p:nvSpPr>
        <p:spPr>
          <a:xfrm flipH="1" flipV="1">
            <a:off x="9067800" y="6735836"/>
            <a:ext cx="76200" cy="122163"/>
          </a:xfrm>
        </p:spPr>
        <p:txBody>
          <a:bodyPr>
            <a:normAutofit fontScale="25000" lnSpcReduction="20000"/>
          </a:bodyPr>
          <a:lstStyle/>
          <a:p>
            <a:endParaRPr lang="en-CA" dirty="0"/>
          </a:p>
        </p:txBody>
      </p:sp>
      <p:sp useBgFill="1">
        <p:nvSpPr>
          <p:cNvPr id="6" name="TextBox 5"/>
          <p:cNvSpPr txBox="1"/>
          <p:nvPr/>
        </p:nvSpPr>
        <p:spPr>
          <a:xfrm>
            <a:off x="2786050" y="3286124"/>
            <a:ext cx="6357950" cy="1938992"/>
          </a:xfrm>
          <a:prstGeom prst="rect">
            <a:avLst/>
          </a:prstGeom>
        </p:spPr>
        <p:txBody>
          <a:bodyPr wrap="square" rtlCol="0">
            <a:spAutoFit/>
          </a:bodyPr>
          <a:lstStyle/>
          <a:p>
            <a:pPr algn="ctr"/>
            <a:r>
              <a:rPr lang="en-CA" sz="4000" dirty="0" smtClean="0">
                <a:latin typeface="Comic Sans MS" pitchFamily="66" charset="0"/>
              </a:rPr>
              <a:t>HOME Society</a:t>
            </a:r>
          </a:p>
          <a:p>
            <a:pPr algn="ctr"/>
            <a:r>
              <a:rPr lang="en-CA" sz="4000" dirty="0" err="1" smtClean="0">
                <a:latin typeface="Comic Sans MS" pitchFamily="66" charset="0"/>
              </a:rPr>
              <a:t>www.homesociety.com</a:t>
            </a:r>
            <a:endParaRPr lang="en-CA" sz="4000" dirty="0" smtClean="0">
              <a:latin typeface="Comic Sans MS" pitchFamily="66" charset="0"/>
            </a:endParaRPr>
          </a:p>
          <a:p>
            <a:pPr algn="ctr"/>
            <a:r>
              <a:rPr lang="en-CA" sz="4000" dirty="0" err="1" smtClean="0">
                <a:latin typeface="Comic Sans MS" pitchFamily="66" charset="0"/>
              </a:rPr>
              <a:t>www.gentleteaching.com</a:t>
            </a:r>
            <a:endParaRPr lang="en-CA" sz="4000" dirty="0">
              <a:latin typeface="Comic Sans MS" pitchFamily="66" charset="0"/>
            </a:endParaRPr>
          </a:p>
        </p:txBody>
      </p:sp>
      <p:graphicFrame>
        <p:nvGraphicFramePr>
          <p:cNvPr id="1026" name="Object 2"/>
          <p:cNvGraphicFramePr>
            <a:graphicFrameLocks noChangeAspect="1"/>
          </p:cNvGraphicFramePr>
          <p:nvPr/>
        </p:nvGraphicFramePr>
        <p:xfrm>
          <a:off x="762000" y="1803400"/>
          <a:ext cx="5486400" cy="5054600"/>
        </p:xfrm>
        <a:graphic>
          <a:graphicData uri="http://schemas.openxmlformats.org/presentationml/2006/ole">
            <p:oleObj spid="_x0000_s1026" name="Clip" r:id="rId4" imgW="3764520" imgH="3468960" progId="">
              <p:embed/>
            </p:oleObj>
          </a:graphicData>
        </a:graphic>
      </p:graphicFrame>
      <p:graphicFrame>
        <p:nvGraphicFramePr>
          <p:cNvPr id="1027" name="Object 3"/>
          <p:cNvGraphicFramePr>
            <a:graphicFrameLocks noChangeAspect="1"/>
          </p:cNvGraphicFramePr>
          <p:nvPr/>
        </p:nvGraphicFramePr>
        <p:xfrm flipH="1">
          <a:off x="1524000" y="965200"/>
          <a:ext cx="842963" cy="1219200"/>
        </p:xfrm>
        <a:graphic>
          <a:graphicData uri="http://schemas.openxmlformats.org/presentationml/2006/ole">
            <p:oleObj spid="_x0000_s1027" name="Clip" r:id="rId5" imgW="4671360" imgH="6758280" progId="">
              <p:embed/>
            </p:oleObj>
          </a:graphicData>
        </a:graphic>
      </p:graphicFrame>
      <p:graphicFrame>
        <p:nvGraphicFramePr>
          <p:cNvPr id="1028" name="Object 4"/>
          <p:cNvGraphicFramePr>
            <a:graphicFrameLocks noChangeAspect="1"/>
          </p:cNvGraphicFramePr>
          <p:nvPr/>
        </p:nvGraphicFramePr>
        <p:xfrm>
          <a:off x="2514600" y="2717800"/>
          <a:ext cx="833438" cy="838200"/>
        </p:xfrm>
        <a:graphic>
          <a:graphicData uri="http://schemas.openxmlformats.org/presentationml/2006/ole">
            <p:oleObj spid="_x0000_s1028" name="Clip" r:id="rId6" imgW="1638360" imgH="1649520" progId="">
              <p:embed/>
            </p:oleObj>
          </a:graphicData>
        </a:graphic>
      </p:graphicFrame>
      <p:graphicFrame>
        <p:nvGraphicFramePr>
          <p:cNvPr id="1029" name="Object 5"/>
          <p:cNvGraphicFramePr>
            <a:graphicFrameLocks noChangeAspect="1"/>
          </p:cNvGraphicFramePr>
          <p:nvPr/>
        </p:nvGraphicFramePr>
        <p:xfrm>
          <a:off x="0" y="2565400"/>
          <a:ext cx="1014413" cy="892175"/>
        </p:xfrm>
        <a:graphic>
          <a:graphicData uri="http://schemas.openxmlformats.org/presentationml/2006/ole">
            <p:oleObj spid="_x0000_s1029" name="Clip" r:id="rId7" imgW="8301600" imgH="7305840" progId="">
              <p:embed/>
            </p:oleObj>
          </a:graphicData>
        </a:graphic>
      </p:graphicFrame>
      <p:graphicFrame>
        <p:nvGraphicFramePr>
          <p:cNvPr id="1030" name="Object 6"/>
          <p:cNvGraphicFramePr>
            <a:graphicFrameLocks noChangeAspect="1"/>
          </p:cNvGraphicFramePr>
          <p:nvPr/>
        </p:nvGraphicFramePr>
        <p:xfrm>
          <a:off x="609600" y="1498600"/>
          <a:ext cx="452438" cy="700088"/>
        </p:xfrm>
        <a:graphic>
          <a:graphicData uri="http://schemas.openxmlformats.org/presentationml/2006/ole">
            <p:oleObj spid="_x0000_s1030" name="Clip" r:id="rId8" imgW="600480" imgH="928800" progId="">
              <p:embed/>
            </p:oleObj>
          </a:graphicData>
        </a:graphic>
      </p:graphicFrame>
      <p:graphicFrame>
        <p:nvGraphicFramePr>
          <p:cNvPr id="1031" name="Object 9"/>
          <p:cNvGraphicFramePr>
            <a:graphicFrameLocks noChangeAspect="1"/>
          </p:cNvGraphicFramePr>
          <p:nvPr/>
        </p:nvGraphicFramePr>
        <p:xfrm>
          <a:off x="2571736" y="1857364"/>
          <a:ext cx="990600" cy="822325"/>
        </p:xfrm>
        <a:graphic>
          <a:graphicData uri="http://schemas.openxmlformats.org/presentationml/2006/ole">
            <p:oleObj spid="_x0000_s1031" name="Clip" r:id="rId9" imgW="1783080" imgH="1482120" progId="">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1612"/>
            <a:ext cx="9144000" cy="1828800"/>
          </a:xfrm>
        </p:spPr>
        <p:txBody>
          <a:bodyPr>
            <a:noAutofit/>
          </a:bodyPr>
          <a:lstStyle/>
          <a:p>
            <a:pPr algn="ctr"/>
            <a:endParaRPr lang="en-CA" sz="6000" dirty="0"/>
          </a:p>
        </p:txBody>
      </p:sp>
      <p:pic>
        <p:nvPicPr>
          <p:cNvPr id="3074" name="Picture 2" descr="G:\1 Organized Photos\1HOMES\Focus on Nutrition\1Focus on nutrition 2.JPG"/>
          <p:cNvPicPr>
            <a:picLocks noChangeAspect="1" noChangeArrowheads="1"/>
          </p:cNvPicPr>
          <p:nvPr/>
        </p:nvPicPr>
        <p:blipFill>
          <a:blip r:embed="rId3" cstate="print"/>
          <a:srcRect l="4703" t="12394" r="7437" b="11228"/>
          <a:stretch>
            <a:fillRect/>
          </a:stretch>
        </p:blipFill>
        <p:spPr bwMode="auto">
          <a:xfrm>
            <a:off x="0" y="428604"/>
            <a:ext cx="9144000" cy="596161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1612"/>
            <a:ext cx="9144000" cy="1828800"/>
          </a:xfrm>
        </p:spPr>
        <p:txBody>
          <a:bodyPr>
            <a:noAutofit/>
          </a:bodyPr>
          <a:lstStyle/>
          <a:p>
            <a:pPr algn="ctr"/>
            <a:endParaRPr lang="en-CA" sz="6000" dirty="0"/>
          </a:p>
        </p:txBody>
      </p:sp>
      <p:sp>
        <p:nvSpPr>
          <p:cNvPr id="3" name="Subtitle 2"/>
          <p:cNvSpPr>
            <a:spLocks noGrp="1"/>
          </p:cNvSpPr>
          <p:nvPr>
            <p:ph type="subTitle" idx="1"/>
          </p:nvPr>
        </p:nvSpPr>
        <p:spPr/>
        <p:txBody>
          <a:bodyPr/>
          <a:lstStyle/>
          <a:p>
            <a:endParaRPr lang="en-CA" dirty="0"/>
          </a:p>
        </p:txBody>
      </p:sp>
      <p:pic>
        <p:nvPicPr>
          <p:cNvPr id="4" name="Picture 3" descr="DSC0339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000240"/>
            <a:ext cx="9144000" cy="685800"/>
          </a:xfrm>
        </p:spPr>
        <p:txBody>
          <a:bodyPr>
            <a:noAutofit/>
          </a:bodyPr>
          <a:lstStyle/>
          <a:p>
            <a:pPr algn="ctr"/>
            <a:r>
              <a:rPr lang="en-US" sz="5400" dirty="0" smtClean="0">
                <a:solidFill>
                  <a:srgbClr val="FF0000"/>
                </a:solidFill>
                <a:latin typeface="Comic Sans MS" pitchFamily="66" charset="0"/>
              </a:rPr>
              <a:t>Our nutrition challenges?</a:t>
            </a:r>
            <a:endParaRPr lang="en-CA" sz="5400"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28604"/>
            <a:ext cx="9144000" cy="685800"/>
          </a:xfrm>
        </p:spPr>
        <p:txBody>
          <a:bodyPr>
            <a:noAutofit/>
          </a:bodyPr>
          <a:lstStyle/>
          <a:p>
            <a:pPr algn="ctr"/>
            <a:r>
              <a:rPr lang="en-US" sz="4000" dirty="0" smtClean="0">
                <a:solidFill>
                  <a:srgbClr val="FF0000"/>
                </a:solidFill>
                <a:latin typeface="Comic Sans MS" pitchFamily="66" charset="0"/>
              </a:rPr>
              <a:t>Our nutrition challenges?</a:t>
            </a:r>
            <a:endParaRPr lang="en-CA" sz="4000" dirty="0">
              <a:latin typeface="Comic Sans MS" pitchFamily="66" charset="0"/>
            </a:endParaRPr>
          </a:p>
        </p:txBody>
      </p:sp>
      <p:sp>
        <p:nvSpPr>
          <p:cNvPr id="4" name="TextBox 3"/>
          <p:cNvSpPr txBox="1"/>
          <p:nvPr/>
        </p:nvSpPr>
        <p:spPr>
          <a:xfrm>
            <a:off x="500034" y="1285860"/>
            <a:ext cx="7167347" cy="584775"/>
          </a:xfrm>
          <a:prstGeom prst="rect">
            <a:avLst/>
          </a:prstGeom>
          <a:noFill/>
        </p:spPr>
        <p:txBody>
          <a:bodyPr wrap="none" rtlCol="0">
            <a:spAutoFit/>
          </a:bodyPr>
          <a:lstStyle/>
          <a:p>
            <a:r>
              <a:rPr lang="en-CA" sz="3200" dirty="0" smtClean="0">
                <a:latin typeface="Comic Sans MS" pitchFamily="66" charset="0"/>
              </a:rPr>
              <a:t>Medications that lead to weight gain</a:t>
            </a:r>
            <a:endParaRPr lang="en-CA" sz="3200" dirty="0">
              <a:latin typeface="Comic Sans MS" pitchFamily="66" charset="0"/>
            </a:endParaRPr>
          </a:p>
        </p:txBody>
      </p:sp>
      <p:sp>
        <p:nvSpPr>
          <p:cNvPr id="5" name="TextBox 4"/>
          <p:cNvSpPr txBox="1"/>
          <p:nvPr/>
        </p:nvSpPr>
        <p:spPr>
          <a:xfrm>
            <a:off x="714348" y="2214554"/>
            <a:ext cx="4746533" cy="584775"/>
          </a:xfrm>
          <a:prstGeom prst="rect">
            <a:avLst/>
          </a:prstGeom>
          <a:noFill/>
        </p:spPr>
        <p:txBody>
          <a:bodyPr wrap="square" rtlCol="0">
            <a:spAutoFit/>
          </a:bodyPr>
          <a:lstStyle/>
          <a:p>
            <a:r>
              <a:rPr lang="en-CA" sz="3200" dirty="0" smtClean="0">
                <a:latin typeface="Comic Sans MS" pitchFamily="66" charset="0"/>
              </a:rPr>
              <a:t> Fast food everywhere</a:t>
            </a:r>
            <a:endParaRPr lang="en-CA" sz="3200" dirty="0">
              <a:latin typeface="Comic Sans MS" pitchFamily="66" charset="0"/>
            </a:endParaRPr>
          </a:p>
        </p:txBody>
      </p:sp>
      <p:sp>
        <p:nvSpPr>
          <p:cNvPr id="6" name="TextBox 5"/>
          <p:cNvSpPr txBox="1"/>
          <p:nvPr/>
        </p:nvSpPr>
        <p:spPr>
          <a:xfrm>
            <a:off x="928662" y="3071810"/>
            <a:ext cx="5097102" cy="584775"/>
          </a:xfrm>
          <a:prstGeom prst="rect">
            <a:avLst/>
          </a:prstGeom>
          <a:noFill/>
        </p:spPr>
        <p:txBody>
          <a:bodyPr wrap="square" rtlCol="0">
            <a:spAutoFit/>
          </a:bodyPr>
          <a:lstStyle/>
          <a:p>
            <a:r>
              <a:rPr lang="en-CA" sz="3200" dirty="0" smtClean="0">
                <a:latin typeface="Comic Sans MS" pitchFamily="66" charset="0"/>
              </a:rPr>
              <a:t> Overweight caregivers</a:t>
            </a:r>
          </a:p>
        </p:txBody>
      </p:sp>
      <p:sp>
        <p:nvSpPr>
          <p:cNvPr id="7" name="TextBox 6"/>
          <p:cNvSpPr txBox="1"/>
          <p:nvPr/>
        </p:nvSpPr>
        <p:spPr>
          <a:xfrm>
            <a:off x="1785918" y="3929066"/>
            <a:ext cx="3429024" cy="584775"/>
          </a:xfrm>
          <a:prstGeom prst="rect">
            <a:avLst/>
          </a:prstGeom>
          <a:noFill/>
        </p:spPr>
        <p:txBody>
          <a:bodyPr wrap="square" rtlCol="0">
            <a:spAutoFit/>
          </a:bodyPr>
          <a:lstStyle/>
          <a:p>
            <a:r>
              <a:rPr lang="en-CA" sz="3200" dirty="0" smtClean="0">
                <a:latin typeface="Comic Sans MS" pitchFamily="66" charset="0"/>
              </a:rPr>
              <a:t>Food as reward</a:t>
            </a:r>
            <a:endParaRPr lang="en-CA" sz="3200" dirty="0">
              <a:latin typeface="Comic Sans MS" pitchFamily="66" charset="0"/>
            </a:endParaRPr>
          </a:p>
        </p:txBody>
      </p:sp>
      <p:pic>
        <p:nvPicPr>
          <p:cNvPr id="2051" name="Picture 3" descr="C:\Users\Vesanto\AppData\Local\Microsoft\Windows\Temporary Internet Files\Content.IE5\7YT8C2ZU\MPj04276400000[1].jpg"/>
          <p:cNvPicPr>
            <a:picLocks noChangeAspect="1" noChangeArrowheads="1"/>
          </p:cNvPicPr>
          <p:nvPr/>
        </p:nvPicPr>
        <p:blipFill>
          <a:blip r:embed="rId3" cstate="print"/>
          <a:srcRect t="4706" b="10242"/>
          <a:stretch>
            <a:fillRect/>
          </a:stretch>
        </p:blipFill>
        <p:spPr bwMode="auto">
          <a:xfrm>
            <a:off x="5572132" y="1928802"/>
            <a:ext cx="1357322" cy="1154381"/>
          </a:xfrm>
          <a:prstGeom prst="rect">
            <a:avLst/>
          </a:prstGeom>
          <a:noFill/>
        </p:spPr>
      </p:pic>
      <p:pic>
        <p:nvPicPr>
          <p:cNvPr id="2052" name="Picture 4" descr="C:\Users\Vesanto\AppData\Local\Microsoft\Windows\Temporary Internet Files\Content.IE5\10BMK8E0\MPj04118270000[1].jpg"/>
          <p:cNvPicPr>
            <a:picLocks noChangeAspect="1" noChangeArrowheads="1"/>
          </p:cNvPicPr>
          <p:nvPr/>
        </p:nvPicPr>
        <p:blipFill>
          <a:blip r:embed="rId4" cstate="print"/>
          <a:srcRect/>
          <a:stretch>
            <a:fillRect/>
          </a:stretch>
        </p:blipFill>
        <p:spPr bwMode="auto">
          <a:xfrm>
            <a:off x="7358050" y="2428868"/>
            <a:ext cx="1785950" cy="2646618"/>
          </a:xfrm>
          <a:prstGeom prst="rect">
            <a:avLst/>
          </a:prstGeom>
          <a:noFill/>
        </p:spPr>
      </p:pic>
      <p:pic>
        <p:nvPicPr>
          <p:cNvPr id="2055" name="Picture 7" descr="C:\Users\Vesanto\AppData\Local\Microsoft\Windows\Temporary Internet Files\Content.IE5\8AZ9TYE2\MPj04096230000[1].jpg"/>
          <p:cNvPicPr>
            <a:picLocks noChangeAspect="1" noChangeArrowheads="1"/>
          </p:cNvPicPr>
          <p:nvPr/>
        </p:nvPicPr>
        <p:blipFill>
          <a:blip r:embed="rId5" cstate="print"/>
          <a:srcRect/>
          <a:stretch>
            <a:fillRect/>
          </a:stretch>
        </p:blipFill>
        <p:spPr bwMode="auto">
          <a:xfrm>
            <a:off x="5643570" y="3500438"/>
            <a:ext cx="1571660" cy="1571660"/>
          </a:xfrm>
          <a:prstGeom prst="rect">
            <a:avLst/>
          </a:prstGeom>
          <a:noFill/>
        </p:spPr>
      </p:pic>
      <p:sp>
        <p:nvSpPr>
          <p:cNvPr id="14" name="TextBox 13"/>
          <p:cNvSpPr txBox="1"/>
          <p:nvPr/>
        </p:nvSpPr>
        <p:spPr>
          <a:xfrm>
            <a:off x="2571736" y="4786322"/>
            <a:ext cx="2077813" cy="584775"/>
          </a:xfrm>
          <a:prstGeom prst="rect">
            <a:avLst/>
          </a:prstGeom>
          <a:noFill/>
        </p:spPr>
        <p:txBody>
          <a:bodyPr wrap="none" rtlCol="0">
            <a:spAutoFit/>
          </a:bodyPr>
          <a:lstStyle/>
          <a:p>
            <a:r>
              <a:rPr lang="en-CA" sz="3200" dirty="0" smtClean="0">
                <a:latin typeface="Comic Sans MS" pitchFamily="66" charset="0"/>
              </a:rPr>
              <a:t>Inactivity</a:t>
            </a:r>
            <a:endParaRPr lang="en-CA" dirty="0">
              <a:latin typeface="Comic Sans MS" pitchFamily="66" charset="0"/>
            </a:endParaRPr>
          </a:p>
        </p:txBody>
      </p:sp>
      <p:sp>
        <p:nvSpPr>
          <p:cNvPr id="19" name="TextBox 18"/>
          <p:cNvSpPr txBox="1"/>
          <p:nvPr/>
        </p:nvSpPr>
        <p:spPr>
          <a:xfrm>
            <a:off x="2714612" y="5572140"/>
            <a:ext cx="4000528" cy="584775"/>
          </a:xfrm>
          <a:prstGeom prst="rect">
            <a:avLst/>
          </a:prstGeom>
          <a:noFill/>
        </p:spPr>
        <p:txBody>
          <a:bodyPr wrap="square" rtlCol="0">
            <a:spAutoFit/>
          </a:bodyPr>
          <a:lstStyle/>
          <a:p>
            <a:r>
              <a:rPr lang="en-CA" sz="3200" dirty="0" smtClean="0">
                <a:latin typeface="Comic Sans MS" pitchFamily="66" charset="0"/>
              </a:rPr>
              <a:t>Food fills a void</a:t>
            </a:r>
            <a:endParaRPr lang="en-CA" sz="3200" dirty="0">
              <a:latin typeface="Comic Sans MS" pitchFamily="66" charset="0"/>
            </a:endParaRPr>
          </a:p>
        </p:txBody>
      </p:sp>
      <p:pic>
        <p:nvPicPr>
          <p:cNvPr id="2062" name="Picture 14" descr="C:\Users\Vesanto\AppData\Local\Microsoft\Windows\Temporary Internet Files\Content.IE5\8AZ9TYE2\MPj03905270000[1].jpg"/>
          <p:cNvPicPr>
            <a:picLocks noChangeAspect="1" noChangeArrowheads="1"/>
          </p:cNvPicPr>
          <p:nvPr/>
        </p:nvPicPr>
        <p:blipFill>
          <a:blip r:embed="rId6" cstate="print"/>
          <a:srcRect t="2953"/>
          <a:stretch>
            <a:fillRect/>
          </a:stretch>
        </p:blipFill>
        <p:spPr bwMode="auto">
          <a:xfrm>
            <a:off x="7818998" y="928670"/>
            <a:ext cx="1325002" cy="1285860"/>
          </a:xfrm>
          <a:prstGeom prst="rect">
            <a:avLst/>
          </a:prstGeom>
          <a:noFill/>
        </p:spPr>
      </p:pic>
      <p:pic>
        <p:nvPicPr>
          <p:cNvPr id="2064" name="Picture 16" descr="Television Dreams">
            <a:hlinkClick r:id="rId7"/>
          </p:cNvPr>
          <p:cNvPicPr>
            <a:picLocks noChangeAspect="1" noChangeArrowheads="1"/>
          </p:cNvPicPr>
          <p:nvPr/>
        </p:nvPicPr>
        <p:blipFill>
          <a:blip r:embed="rId8" cstate="print"/>
          <a:srcRect/>
          <a:stretch>
            <a:fillRect/>
          </a:stretch>
        </p:blipFill>
        <p:spPr bwMode="auto">
          <a:xfrm>
            <a:off x="5507" y="5082894"/>
            <a:ext cx="2674817" cy="1775106"/>
          </a:xfrm>
          <a:prstGeom prst="rect">
            <a:avLst/>
          </a:prstGeom>
          <a:noFill/>
        </p:spPr>
      </p:pic>
      <p:pic>
        <p:nvPicPr>
          <p:cNvPr id="2069" name="Picture 21" descr="C:\Users\Vesanto\AppData\Local\Microsoft\Windows\Temporary Internet Files\Content.IE5\7YT8C2ZU\MPj04276910000[1].jpg"/>
          <p:cNvPicPr>
            <a:picLocks noChangeAspect="1" noChangeArrowheads="1"/>
          </p:cNvPicPr>
          <p:nvPr/>
        </p:nvPicPr>
        <p:blipFill>
          <a:blip r:embed="rId9" cstate="print"/>
          <a:srcRect r="9966"/>
          <a:stretch>
            <a:fillRect/>
          </a:stretch>
        </p:blipFill>
        <p:spPr bwMode="auto">
          <a:xfrm>
            <a:off x="7059308" y="5318533"/>
            <a:ext cx="2084692" cy="1539467"/>
          </a:xfrm>
          <a:prstGeom prst="rect">
            <a:avLst/>
          </a:prstGeom>
          <a:noFill/>
        </p:spPr>
      </p:pic>
      <p:pic>
        <p:nvPicPr>
          <p:cNvPr id="2071" name="Picture 23" descr="Golden chocolates box on red satin background">
            <a:hlinkClick r:id="rId10"/>
          </p:cNvPr>
          <p:cNvPicPr>
            <a:picLocks noChangeAspect="1" noChangeArrowheads="1"/>
          </p:cNvPicPr>
          <p:nvPr/>
        </p:nvPicPr>
        <p:blipFill>
          <a:blip r:embed="rId11" cstate="print"/>
          <a:srcRect l="10737" t="16180" r="42949"/>
          <a:stretch>
            <a:fillRect/>
          </a:stretch>
        </p:blipFill>
        <p:spPr bwMode="auto">
          <a:xfrm>
            <a:off x="5790342" y="5286404"/>
            <a:ext cx="1300532" cy="15620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062"/>
                                        </p:tgtEl>
                                        <p:attrNameLst>
                                          <p:attrName>style.visibility</p:attrName>
                                        </p:attrNameLst>
                                      </p:cBhvr>
                                      <p:to>
                                        <p:strVal val="visible"/>
                                      </p:to>
                                    </p:set>
                                    <p:anim calcmode="lin" valueType="num">
                                      <p:cBhvr additive="base">
                                        <p:cTn id="11" dur="500" fill="hold"/>
                                        <p:tgtEl>
                                          <p:spTgt spid="2062"/>
                                        </p:tgtEl>
                                        <p:attrNameLst>
                                          <p:attrName>ppt_x</p:attrName>
                                        </p:attrNameLst>
                                      </p:cBhvr>
                                      <p:tavLst>
                                        <p:tav tm="0">
                                          <p:val>
                                            <p:strVal val="0-#ppt_w/2"/>
                                          </p:val>
                                        </p:tav>
                                        <p:tav tm="100000">
                                          <p:val>
                                            <p:strVal val="#ppt_x"/>
                                          </p:val>
                                        </p:tav>
                                      </p:tavLst>
                                    </p:anim>
                                    <p:anim calcmode="lin" valueType="num">
                                      <p:cBhvr additive="base">
                                        <p:cTn id="12" dur="500" fill="hold"/>
                                        <p:tgtEl>
                                          <p:spTgt spid="206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 calcmode="lin" valueType="num">
                                      <p:cBhvr additive="base">
                                        <p:cTn id="21" dur="500" fill="hold"/>
                                        <p:tgtEl>
                                          <p:spTgt spid="2051"/>
                                        </p:tgtEl>
                                        <p:attrNameLst>
                                          <p:attrName>ppt_x</p:attrName>
                                        </p:attrNameLst>
                                      </p:cBhvr>
                                      <p:tavLst>
                                        <p:tav tm="0">
                                          <p:val>
                                            <p:strVal val="1+#ppt_w/2"/>
                                          </p:val>
                                        </p:tav>
                                        <p:tav tm="100000">
                                          <p:val>
                                            <p:strVal val="#ppt_x"/>
                                          </p:val>
                                        </p:tav>
                                      </p:tavLst>
                                    </p:anim>
                                    <p:anim calcmode="lin" valueType="num">
                                      <p:cBhvr additive="base">
                                        <p:cTn id="22"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0-#ppt_w/2"/>
                                          </p:val>
                                        </p:tav>
                                        <p:tav tm="100000">
                                          <p:val>
                                            <p:strVal val="#ppt_x"/>
                                          </p:val>
                                        </p:tav>
                                      </p:tavLst>
                                    </p:anim>
                                    <p:anim calcmode="lin" valueType="num">
                                      <p:cBhvr additive="base">
                                        <p:cTn id="3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0"/>
                                  </p:stCondLst>
                                  <p:childTnLst>
                                    <p:set>
                                      <p:cBhvr>
                                        <p:cTn id="40" dur="1" fill="hold">
                                          <p:stCondLst>
                                            <p:cond delay="0"/>
                                          </p:stCondLst>
                                        </p:cTn>
                                        <p:tgtEl>
                                          <p:spTgt spid="2055"/>
                                        </p:tgtEl>
                                        <p:attrNameLst>
                                          <p:attrName>style.visibility</p:attrName>
                                        </p:attrNameLst>
                                      </p:cBhvr>
                                      <p:to>
                                        <p:strVal val="visible"/>
                                      </p:to>
                                    </p:set>
                                    <p:anim calcmode="lin" valueType="num">
                                      <p:cBhvr additive="base">
                                        <p:cTn id="41" dur="500" fill="hold"/>
                                        <p:tgtEl>
                                          <p:spTgt spid="2055"/>
                                        </p:tgtEl>
                                        <p:attrNameLst>
                                          <p:attrName>ppt_x</p:attrName>
                                        </p:attrNameLst>
                                      </p:cBhvr>
                                      <p:tavLst>
                                        <p:tav tm="0">
                                          <p:val>
                                            <p:strVal val="1+#ppt_w/2"/>
                                          </p:val>
                                        </p:tav>
                                        <p:tav tm="100000">
                                          <p:val>
                                            <p:strVal val="#ppt_x"/>
                                          </p:val>
                                        </p:tav>
                                      </p:tavLst>
                                    </p:anim>
                                    <p:anim calcmode="lin" valueType="num">
                                      <p:cBhvr additive="base">
                                        <p:cTn id="42"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64"/>
                                        </p:tgtEl>
                                        <p:attrNameLst>
                                          <p:attrName>style.visibility</p:attrName>
                                        </p:attrNameLst>
                                      </p:cBhvr>
                                      <p:to>
                                        <p:strVal val="visible"/>
                                      </p:to>
                                    </p:set>
                                    <p:anim calcmode="lin" valueType="num">
                                      <p:cBhvr additive="base">
                                        <p:cTn id="51" dur="500" fill="hold"/>
                                        <p:tgtEl>
                                          <p:spTgt spid="2064"/>
                                        </p:tgtEl>
                                        <p:attrNameLst>
                                          <p:attrName>ppt_x</p:attrName>
                                        </p:attrNameLst>
                                      </p:cBhvr>
                                      <p:tavLst>
                                        <p:tav tm="0">
                                          <p:val>
                                            <p:strVal val="#ppt_x"/>
                                          </p:val>
                                        </p:tav>
                                        <p:tav tm="100000">
                                          <p:val>
                                            <p:strVal val="#ppt_x"/>
                                          </p:val>
                                        </p:tav>
                                      </p:tavLst>
                                    </p:anim>
                                    <p:anim calcmode="lin" valueType="num">
                                      <p:cBhvr additive="base">
                                        <p:cTn id="52"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2069"/>
                                        </p:tgtEl>
                                        <p:attrNameLst>
                                          <p:attrName>style.visibility</p:attrName>
                                        </p:attrNameLst>
                                      </p:cBhvr>
                                      <p:to>
                                        <p:strVal val="visible"/>
                                      </p:to>
                                    </p:set>
                                    <p:anim calcmode="lin" valueType="num">
                                      <p:cBhvr additive="base">
                                        <p:cTn id="61" dur="500" fill="hold"/>
                                        <p:tgtEl>
                                          <p:spTgt spid="2069"/>
                                        </p:tgtEl>
                                        <p:attrNameLst>
                                          <p:attrName>ppt_x</p:attrName>
                                        </p:attrNameLst>
                                      </p:cBhvr>
                                      <p:tavLst>
                                        <p:tav tm="0">
                                          <p:val>
                                            <p:strVal val="#ppt_x"/>
                                          </p:val>
                                        </p:tav>
                                        <p:tav tm="100000">
                                          <p:val>
                                            <p:strVal val="#ppt_x"/>
                                          </p:val>
                                        </p:tav>
                                      </p:tavLst>
                                    </p:anim>
                                    <p:anim calcmode="lin" valueType="num">
                                      <p:cBhvr additive="base">
                                        <p:cTn id="62" dur="500" fill="hold"/>
                                        <p:tgtEl>
                                          <p:spTgt spid="2069"/>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2071"/>
                                        </p:tgtEl>
                                        <p:attrNameLst>
                                          <p:attrName>style.visibility</p:attrName>
                                        </p:attrNameLst>
                                      </p:cBhvr>
                                      <p:to>
                                        <p:strVal val="visible"/>
                                      </p:to>
                                    </p:set>
                                    <p:anim calcmode="lin" valueType="num">
                                      <p:cBhvr additive="base">
                                        <p:cTn id="65" dur="500" fill="hold"/>
                                        <p:tgtEl>
                                          <p:spTgt spid="2071"/>
                                        </p:tgtEl>
                                        <p:attrNameLst>
                                          <p:attrName>ppt_x</p:attrName>
                                        </p:attrNameLst>
                                      </p:cBhvr>
                                      <p:tavLst>
                                        <p:tav tm="0">
                                          <p:val>
                                            <p:strVal val="#ppt_x"/>
                                          </p:val>
                                        </p:tav>
                                        <p:tav tm="100000">
                                          <p:val>
                                            <p:strVal val="#ppt_x"/>
                                          </p:val>
                                        </p:tav>
                                      </p:tavLst>
                                    </p:anim>
                                    <p:anim calcmode="lin" valueType="num">
                                      <p:cBhvr additive="base">
                                        <p:cTn id="66" dur="500" fill="hold"/>
                                        <p:tgtEl>
                                          <p:spTgt spid="20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785794"/>
            <a:ext cx="9144000" cy="553998"/>
          </a:xfrm>
          <a:prstGeom prst="rect">
            <a:avLst/>
          </a:prstGeom>
          <a:noFill/>
        </p:spPr>
        <p:txBody>
          <a:bodyPr wrap="square" rtlCol="0">
            <a:spAutoFit/>
          </a:bodyPr>
          <a:lstStyle/>
          <a:p>
            <a:pPr algn="ctr"/>
            <a:r>
              <a:rPr lang="en-CA" sz="3000" dirty="0" smtClean="0">
                <a:solidFill>
                  <a:schemeClr val="accent2">
                    <a:lumMod val="40000"/>
                    <a:lumOff val="60000"/>
                  </a:schemeClr>
                </a:solidFill>
                <a:latin typeface="Comic Sans MS" pitchFamily="66" charset="0"/>
              </a:rPr>
              <a:t>Certain medications are linked with weight gain.</a:t>
            </a:r>
            <a:endParaRPr lang="en-CA" sz="3000" dirty="0">
              <a:solidFill>
                <a:schemeClr val="accent2">
                  <a:lumMod val="40000"/>
                  <a:lumOff val="60000"/>
                </a:schemeClr>
              </a:solidFill>
              <a:latin typeface="Comic Sans MS" pitchFamily="66" charset="0"/>
            </a:endParaRPr>
          </a:p>
        </p:txBody>
      </p:sp>
      <p:pic>
        <p:nvPicPr>
          <p:cNvPr id="5" name="Picture 14" descr="C:\Users\Vesanto\AppData\Local\Microsoft\Windows\Temporary Internet Files\Content.IE5\8AZ9TYE2\MPj03905270000[1].jpg"/>
          <p:cNvPicPr>
            <a:picLocks noChangeAspect="1" noChangeArrowheads="1"/>
          </p:cNvPicPr>
          <p:nvPr/>
        </p:nvPicPr>
        <p:blipFill>
          <a:blip r:embed="rId3" cstate="print"/>
          <a:srcRect t="2953"/>
          <a:stretch>
            <a:fillRect/>
          </a:stretch>
        </p:blipFill>
        <p:spPr bwMode="auto">
          <a:xfrm>
            <a:off x="7286644" y="2000240"/>
            <a:ext cx="1325002" cy="1285860"/>
          </a:xfrm>
          <a:prstGeom prst="rect">
            <a:avLst/>
          </a:prstGeom>
          <a:noFill/>
        </p:spPr>
      </p:pic>
      <p:sp>
        <p:nvSpPr>
          <p:cNvPr id="6" name="TextBox 5"/>
          <p:cNvSpPr txBox="1"/>
          <p:nvPr/>
        </p:nvSpPr>
        <p:spPr>
          <a:xfrm>
            <a:off x="1214414" y="3429000"/>
            <a:ext cx="5643602" cy="2400657"/>
          </a:xfrm>
          <a:prstGeom prst="rect">
            <a:avLst/>
          </a:prstGeom>
          <a:noFill/>
        </p:spPr>
        <p:txBody>
          <a:bodyPr wrap="square" rtlCol="0">
            <a:spAutoFit/>
          </a:bodyPr>
          <a:lstStyle/>
          <a:p>
            <a:r>
              <a:rPr lang="en-CA" sz="3000" dirty="0" smtClean="0">
                <a:solidFill>
                  <a:schemeClr val="accent2">
                    <a:lumMod val="40000"/>
                    <a:lumOff val="60000"/>
                  </a:schemeClr>
                </a:solidFill>
                <a:latin typeface="Comic Sans MS" pitchFamily="66" charset="0"/>
              </a:rPr>
              <a:t>Weight gain: </a:t>
            </a:r>
          </a:p>
          <a:p>
            <a:pPr>
              <a:buFont typeface="Arial" pitchFamily="34" charset="0"/>
              <a:buChar char="•"/>
            </a:pPr>
            <a:r>
              <a:rPr lang="en-CA" sz="3000" dirty="0" smtClean="0">
                <a:solidFill>
                  <a:schemeClr val="accent2">
                    <a:lumMod val="40000"/>
                    <a:lumOff val="60000"/>
                  </a:schemeClr>
                </a:solidFill>
                <a:latin typeface="Comic Sans MS" pitchFamily="66" charset="0"/>
              </a:rPr>
              <a:t> is linked to appetite changes </a:t>
            </a:r>
            <a:br>
              <a:rPr lang="en-CA" sz="3000" dirty="0" smtClean="0">
                <a:solidFill>
                  <a:schemeClr val="accent2">
                    <a:lumMod val="40000"/>
                    <a:lumOff val="60000"/>
                  </a:schemeClr>
                </a:solidFill>
                <a:latin typeface="Comic Sans MS" pitchFamily="66" charset="0"/>
              </a:rPr>
            </a:br>
            <a:r>
              <a:rPr lang="en-CA" sz="3000" dirty="0" smtClean="0">
                <a:solidFill>
                  <a:schemeClr val="accent2">
                    <a:lumMod val="40000"/>
                    <a:lumOff val="60000"/>
                  </a:schemeClr>
                </a:solidFill>
                <a:latin typeface="Comic Sans MS" pitchFamily="66" charset="0"/>
              </a:rPr>
              <a:t>  in first 3 months;</a:t>
            </a:r>
          </a:p>
          <a:p>
            <a:pPr>
              <a:buFont typeface="Arial" pitchFamily="34" charset="0"/>
              <a:buChar char="•"/>
            </a:pPr>
            <a:r>
              <a:rPr lang="en-CA" sz="3000" dirty="0" smtClean="0">
                <a:solidFill>
                  <a:schemeClr val="accent2">
                    <a:lumMod val="40000"/>
                    <a:lumOff val="60000"/>
                  </a:schemeClr>
                </a:solidFill>
                <a:latin typeface="Comic Sans MS" pitchFamily="66" charset="0"/>
              </a:rPr>
              <a:t> is not essential;</a:t>
            </a:r>
          </a:p>
          <a:p>
            <a:pPr>
              <a:buFont typeface="Arial" pitchFamily="34" charset="0"/>
              <a:buChar char="•"/>
            </a:pPr>
            <a:r>
              <a:rPr lang="en-CA" sz="3000" dirty="0" smtClean="0">
                <a:solidFill>
                  <a:schemeClr val="accent2">
                    <a:lumMod val="40000"/>
                    <a:lumOff val="60000"/>
                  </a:schemeClr>
                </a:solidFill>
                <a:latin typeface="Comic Sans MS" pitchFamily="66" charset="0"/>
              </a:rPr>
              <a:t> can be minimized by planning.</a:t>
            </a:r>
            <a:endParaRPr lang="en-CA" sz="3000" dirty="0">
              <a:solidFill>
                <a:schemeClr val="accent2">
                  <a:lumMod val="40000"/>
                  <a:lumOff val="60000"/>
                </a:schemeClr>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28596" y="1500174"/>
            <a:ext cx="6286544" cy="5109091"/>
          </a:xfrm>
          <a:prstGeom prst="rect">
            <a:avLst/>
          </a:prstGeom>
          <a:noFill/>
        </p:spPr>
        <p:txBody>
          <a:bodyPr wrap="square" rtlCol="0">
            <a:spAutoFit/>
          </a:bodyPr>
          <a:lstStyle/>
          <a:p>
            <a:r>
              <a:rPr lang="en-CA" sz="2800" dirty="0" smtClean="0"/>
              <a:t>Encourage “free” foods (vegetables, </a:t>
            </a:r>
            <a:br>
              <a:rPr lang="en-CA" sz="2800" dirty="0" smtClean="0"/>
            </a:br>
            <a:r>
              <a:rPr lang="en-CA" sz="2800" dirty="0" smtClean="0"/>
              <a:t>      calorie-free  beverages,</a:t>
            </a:r>
            <a:br>
              <a:rPr lang="en-CA" sz="2800" dirty="0" smtClean="0"/>
            </a:br>
            <a:r>
              <a:rPr lang="en-CA" sz="2800" dirty="0" smtClean="0"/>
              <a:t>      </a:t>
            </a:r>
            <a:r>
              <a:rPr lang="en-CA" sz="2800" dirty="0" err="1" smtClean="0"/>
              <a:t>butterless</a:t>
            </a:r>
            <a:r>
              <a:rPr lang="en-CA" sz="2800" dirty="0" smtClean="0"/>
              <a:t> popcorn).</a:t>
            </a:r>
          </a:p>
          <a:p>
            <a:r>
              <a:rPr lang="en-CA" sz="2800" dirty="0" smtClean="0"/>
              <a:t>Use fruit instead of sweets.</a:t>
            </a:r>
          </a:p>
          <a:p>
            <a:r>
              <a:rPr lang="en-CA" sz="2800" dirty="0" smtClean="0"/>
              <a:t>Limit portions.</a:t>
            </a:r>
          </a:p>
          <a:p>
            <a:r>
              <a:rPr lang="en-CA" sz="2800" dirty="0" smtClean="0"/>
              <a:t>If pattern is 3 meals + ~3 snacks, </a:t>
            </a:r>
          </a:p>
          <a:p>
            <a:r>
              <a:rPr lang="en-CA" sz="2800" dirty="0" smtClean="0"/>
              <a:t>      make meals small  (especially </a:t>
            </a:r>
            <a:br>
              <a:rPr lang="en-CA" sz="2800" dirty="0" smtClean="0"/>
            </a:br>
            <a:r>
              <a:rPr lang="en-CA" sz="2800" dirty="0" smtClean="0"/>
              <a:t>      portions of fatty foods).</a:t>
            </a:r>
          </a:p>
          <a:p>
            <a:r>
              <a:rPr lang="en-CA" sz="2800" dirty="0" smtClean="0"/>
              <a:t>Use small plates.</a:t>
            </a:r>
          </a:p>
          <a:p>
            <a:r>
              <a:rPr lang="en-CA" sz="2800" dirty="0" smtClean="0"/>
              <a:t>Have people supported </a:t>
            </a:r>
            <a:r>
              <a:rPr lang="en-CA" sz="2800" i="1" dirty="0" smtClean="0"/>
              <a:t>and </a:t>
            </a:r>
            <a:r>
              <a:rPr lang="en-CA" sz="2800" dirty="0" smtClean="0"/>
              <a:t>caregivers  </a:t>
            </a:r>
          </a:p>
          <a:p>
            <a:r>
              <a:rPr lang="en-CA" sz="2800" dirty="0"/>
              <a:t> </a:t>
            </a:r>
            <a:r>
              <a:rPr lang="en-CA" sz="2800" dirty="0" smtClean="0"/>
              <a:t>    take part in activity programs.</a:t>
            </a:r>
          </a:p>
          <a:p>
            <a:endParaRPr lang="en-CA" dirty="0"/>
          </a:p>
        </p:txBody>
      </p:sp>
      <p:sp>
        <p:nvSpPr>
          <p:cNvPr id="6" name="TextBox 5"/>
          <p:cNvSpPr txBox="1"/>
          <p:nvPr/>
        </p:nvSpPr>
        <p:spPr>
          <a:xfrm>
            <a:off x="0" y="642918"/>
            <a:ext cx="9144000" cy="707886"/>
          </a:xfrm>
          <a:prstGeom prst="rect">
            <a:avLst/>
          </a:prstGeom>
          <a:noFill/>
        </p:spPr>
        <p:txBody>
          <a:bodyPr wrap="square" rtlCol="0">
            <a:spAutoFit/>
          </a:bodyPr>
          <a:lstStyle/>
          <a:p>
            <a:pPr algn="ctr"/>
            <a:r>
              <a:rPr lang="en-CA" sz="4000" dirty="0" smtClean="0">
                <a:solidFill>
                  <a:srgbClr val="FFFF00"/>
                </a:solidFill>
              </a:rPr>
              <a:t>To prevent or minimize weight gain</a:t>
            </a:r>
            <a:endParaRPr lang="en-CA" sz="4000" dirty="0"/>
          </a:p>
        </p:txBody>
      </p:sp>
      <p:pic>
        <p:nvPicPr>
          <p:cNvPr id="7172" name="Picture 4" descr="C:\Users\Vesanto\AppData\Local\Microsoft\Windows\Temporary Internet Files\Content.IE5\7YT8C2ZU\MPj04331590000[1].jpg"/>
          <p:cNvPicPr>
            <a:picLocks noChangeAspect="1" noChangeArrowheads="1"/>
          </p:cNvPicPr>
          <p:nvPr/>
        </p:nvPicPr>
        <p:blipFill>
          <a:blip r:embed="rId3" cstate="print"/>
          <a:srcRect l="3371" t="18623" r="47200" b="13544"/>
          <a:stretch>
            <a:fillRect/>
          </a:stretch>
        </p:blipFill>
        <p:spPr bwMode="auto">
          <a:xfrm>
            <a:off x="6929454" y="1500174"/>
            <a:ext cx="1880971" cy="1713363"/>
          </a:xfrm>
          <a:prstGeom prst="rect">
            <a:avLst/>
          </a:prstGeom>
          <a:noFill/>
        </p:spPr>
      </p:pic>
      <p:pic>
        <p:nvPicPr>
          <p:cNvPr id="7179" name="Picture 11" descr="C:\Users\Vesanto\AppData\Local\Microsoft\Windows\Temporary Internet Files\Content.IE5\7YT8C2ZU\MPj04276130000[1].jpg"/>
          <p:cNvPicPr>
            <a:picLocks noChangeAspect="1" noChangeArrowheads="1"/>
          </p:cNvPicPr>
          <p:nvPr/>
        </p:nvPicPr>
        <p:blipFill>
          <a:blip r:embed="rId4" cstate="print"/>
          <a:srcRect l="5260" t="20762" r="9966" b="33219"/>
          <a:stretch>
            <a:fillRect/>
          </a:stretch>
        </p:blipFill>
        <p:spPr bwMode="auto">
          <a:xfrm>
            <a:off x="6286512" y="3286124"/>
            <a:ext cx="2515468" cy="136549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714348" y="428604"/>
            <a:ext cx="5000660" cy="1446550"/>
          </a:xfrm>
          <a:prstGeom prst="rect">
            <a:avLst/>
          </a:prstGeom>
          <a:noFill/>
        </p:spPr>
        <p:txBody>
          <a:bodyPr wrap="square" rtlCol="0">
            <a:spAutoFit/>
          </a:bodyPr>
          <a:lstStyle/>
          <a:p>
            <a:r>
              <a:rPr lang="en-CA" sz="3200" dirty="0" smtClean="0">
                <a:solidFill>
                  <a:srgbClr val="00B0F0"/>
                </a:solidFill>
              </a:rPr>
              <a:t>Mindless EATING</a:t>
            </a:r>
          </a:p>
          <a:p>
            <a:r>
              <a:rPr lang="en-CA" sz="3200" dirty="0" smtClean="0">
                <a:solidFill>
                  <a:srgbClr val="00B0F0"/>
                </a:solidFill>
              </a:rPr>
              <a:t>By Brian </a:t>
            </a:r>
            <a:r>
              <a:rPr lang="en-CA" sz="3200" dirty="0" err="1" smtClean="0">
                <a:solidFill>
                  <a:srgbClr val="00B0F0"/>
                </a:solidFill>
              </a:rPr>
              <a:t>Wansink</a:t>
            </a:r>
            <a:r>
              <a:rPr lang="en-CA" sz="3200" dirty="0" smtClean="0">
                <a:solidFill>
                  <a:srgbClr val="00B0F0"/>
                </a:solidFill>
              </a:rPr>
              <a:t> (of Cornell)</a:t>
            </a:r>
          </a:p>
          <a:p>
            <a:r>
              <a:rPr lang="en-CA" sz="2400" dirty="0" smtClean="0"/>
              <a:t>(Why We Eat More Than We Think)</a:t>
            </a:r>
            <a:endParaRPr lang="en-CA" sz="2400" dirty="0"/>
          </a:p>
        </p:txBody>
      </p:sp>
      <p:sp>
        <p:nvSpPr>
          <p:cNvPr id="5" name="TextBox 4"/>
          <p:cNvSpPr txBox="1"/>
          <p:nvPr/>
        </p:nvSpPr>
        <p:spPr>
          <a:xfrm>
            <a:off x="4857752" y="5857892"/>
            <a:ext cx="4095224" cy="584775"/>
          </a:xfrm>
          <a:prstGeom prst="rect">
            <a:avLst/>
          </a:prstGeom>
          <a:noFill/>
        </p:spPr>
        <p:txBody>
          <a:bodyPr wrap="none" rtlCol="0">
            <a:spAutoFit/>
          </a:bodyPr>
          <a:lstStyle/>
          <a:p>
            <a:r>
              <a:rPr lang="en-CA" sz="3200" dirty="0" err="1" smtClean="0">
                <a:solidFill>
                  <a:srgbClr val="00B0F0"/>
                </a:solidFill>
              </a:rPr>
              <a:t>www.mindlesseating.org</a:t>
            </a:r>
            <a:endParaRPr lang="en-CA" sz="3200" dirty="0">
              <a:solidFill>
                <a:srgbClr val="00B0F0"/>
              </a:solidFill>
            </a:endParaRPr>
          </a:p>
        </p:txBody>
      </p:sp>
      <p:pic>
        <p:nvPicPr>
          <p:cNvPr id="28674" name="Picture 2" descr="mindless eating book">
            <a:hlinkClick r:id="rId3"/>
          </p:cNvPr>
          <p:cNvPicPr>
            <a:picLocks noChangeAspect="1" noChangeArrowheads="1"/>
          </p:cNvPicPr>
          <p:nvPr/>
        </p:nvPicPr>
        <p:blipFill>
          <a:blip r:embed="rId4" cstate="print"/>
          <a:srcRect l="26860" t="7395" r="16308" b="8216"/>
          <a:stretch>
            <a:fillRect/>
          </a:stretch>
        </p:blipFill>
        <p:spPr bwMode="auto">
          <a:xfrm rot="1005024">
            <a:off x="6201482" y="236320"/>
            <a:ext cx="2184319" cy="3697493"/>
          </a:xfrm>
          <a:prstGeom prst="rect">
            <a:avLst/>
          </a:prstGeom>
          <a:noFill/>
        </p:spPr>
      </p:pic>
      <p:pic>
        <p:nvPicPr>
          <p:cNvPr id="28676" name="Picture 4" descr="C:\Users\Vesanto\AppData\Local\Microsoft\Windows\Temporary Internet Files\Content.IE5\0VDHNOWI\MCFD01889_0000[1].wmf"/>
          <p:cNvPicPr>
            <a:picLocks noChangeAspect="1" noChangeArrowheads="1"/>
          </p:cNvPicPr>
          <p:nvPr/>
        </p:nvPicPr>
        <p:blipFill>
          <a:blip r:embed="rId5" cstate="print"/>
          <a:srcRect/>
          <a:stretch>
            <a:fillRect/>
          </a:stretch>
        </p:blipFill>
        <p:spPr bwMode="auto">
          <a:xfrm>
            <a:off x="642910" y="3715742"/>
            <a:ext cx="2571768" cy="2562861"/>
          </a:xfrm>
          <a:prstGeom prst="rect">
            <a:avLst/>
          </a:prstGeom>
          <a:noFill/>
        </p:spPr>
      </p:pic>
      <p:sp>
        <p:nvSpPr>
          <p:cNvPr id="7" name="Rectangle 6"/>
          <p:cNvSpPr/>
          <p:nvPr/>
        </p:nvSpPr>
        <p:spPr>
          <a:xfrm>
            <a:off x="714348" y="2000240"/>
            <a:ext cx="4572000" cy="1569660"/>
          </a:xfrm>
          <a:prstGeom prst="rect">
            <a:avLst/>
          </a:prstGeom>
        </p:spPr>
        <p:txBody>
          <a:bodyPr>
            <a:spAutoFit/>
          </a:bodyPr>
          <a:lstStyle/>
          <a:p>
            <a:r>
              <a:rPr lang="en-US" sz="3200" i="1" dirty="0" smtClean="0">
                <a:solidFill>
                  <a:srgbClr val="FF0000"/>
                </a:solidFill>
              </a:rPr>
              <a:t>Will we consume more soup when the bowl is bottomless?</a:t>
            </a:r>
            <a:endParaRPr lang="en-CA" sz="3200"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additive="base">
                                        <p:cTn id="7" dur="500" fill="hold"/>
                                        <p:tgtEl>
                                          <p:spTgt spid="28676"/>
                                        </p:tgtEl>
                                        <p:attrNameLst>
                                          <p:attrName>ppt_x</p:attrName>
                                        </p:attrNameLst>
                                      </p:cBhvr>
                                      <p:tavLst>
                                        <p:tav tm="0">
                                          <p:val>
                                            <p:strVal val="0-#ppt_w/2"/>
                                          </p:val>
                                        </p:tav>
                                        <p:tav tm="100000">
                                          <p:val>
                                            <p:strVal val="#ppt_x"/>
                                          </p:val>
                                        </p:tav>
                                      </p:tavLst>
                                    </p:anim>
                                    <p:anim calcmode="lin" valueType="num">
                                      <p:cBhvr additive="base">
                                        <p:cTn id="8"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6" name="Picture 4" descr="C:\Users\Vesanto\AppData\Local\Microsoft\Windows\Temporary Internet Files\Content.IE5\0VDHNOWI\MCFD01889_0000[1].wmf"/>
          <p:cNvPicPr>
            <a:picLocks noChangeAspect="1" noChangeArrowheads="1"/>
          </p:cNvPicPr>
          <p:nvPr/>
        </p:nvPicPr>
        <p:blipFill>
          <a:blip r:embed="rId3" cstate="print"/>
          <a:srcRect/>
          <a:stretch>
            <a:fillRect/>
          </a:stretch>
        </p:blipFill>
        <p:spPr bwMode="auto">
          <a:xfrm>
            <a:off x="428596" y="2285992"/>
            <a:ext cx="2571768" cy="2562861"/>
          </a:xfrm>
          <a:prstGeom prst="rect">
            <a:avLst/>
          </a:prstGeom>
          <a:noFill/>
        </p:spPr>
      </p:pic>
      <p:sp>
        <p:nvSpPr>
          <p:cNvPr id="9" name="TextBox 8"/>
          <p:cNvSpPr txBox="1"/>
          <p:nvPr/>
        </p:nvSpPr>
        <p:spPr>
          <a:xfrm>
            <a:off x="642910" y="642918"/>
            <a:ext cx="5612819" cy="1077218"/>
          </a:xfrm>
          <a:prstGeom prst="rect">
            <a:avLst/>
          </a:prstGeom>
          <a:noFill/>
        </p:spPr>
        <p:txBody>
          <a:bodyPr wrap="none" rtlCol="0">
            <a:spAutoFit/>
          </a:bodyPr>
          <a:lstStyle/>
          <a:p>
            <a:r>
              <a:rPr lang="en-US" sz="3200" i="1" dirty="0" smtClean="0">
                <a:solidFill>
                  <a:srgbClr val="FF0000"/>
                </a:solidFill>
              </a:rPr>
              <a:t>Will we consume more soup when </a:t>
            </a:r>
            <a:br>
              <a:rPr lang="en-US" sz="3200" i="1" dirty="0" smtClean="0">
                <a:solidFill>
                  <a:srgbClr val="FF0000"/>
                </a:solidFill>
              </a:rPr>
            </a:br>
            <a:r>
              <a:rPr lang="en-US" sz="3200" i="1" dirty="0" smtClean="0">
                <a:solidFill>
                  <a:srgbClr val="FF0000"/>
                </a:solidFill>
              </a:rPr>
              <a:t>the bowl is bottomless?</a:t>
            </a:r>
            <a:endParaRPr lang="en-CA" sz="3200" i="1" dirty="0">
              <a:solidFill>
                <a:srgbClr val="FF0000"/>
              </a:solidFill>
            </a:endParaRPr>
          </a:p>
        </p:txBody>
      </p:sp>
      <p:sp>
        <p:nvSpPr>
          <p:cNvPr id="7" name="TextBox 6"/>
          <p:cNvSpPr txBox="1"/>
          <p:nvPr/>
        </p:nvSpPr>
        <p:spPr>
          <a:xfrm>
            <a:off x="428596" y="5500702"/>
            <a:ext cx="7282828" cy="1015663"/>
          </a:xfrm>
          <a:prstGeom prst="rect">
            <a:avLst/>
          </a:prstGeom>
          <a:noFill/>
        </p:spPr>
        <p:txBody>
          <a:bodyPr wrap="none" rtlCol="0">
            <a:spAutoFit/>
          </a:bodyPr>
          <a:lstStyle/>
          <a:p>
            <a:r>
              <a:rPr lang="en-CA" sz="2000" dirty="0" err="1" smtClean="0"/>
              <a:t>Wansink</a:t>
            </a:r>
            <a:r>
              <a:rPr lang="en-CA" sz="2000" dirty="0" smtClean="0"/>
              <a:t> B. </a:t>
            </a:r>
          </a:p>
          <a:p>
            <a:r>
              <a:rPr lang="en-CA" sz="2000" dirty="0" smtClean="0"/>
              <a:t>Bottomless bowls: why visual cues of portion size may influence intake.</a:t>
            </a:r>
          </a:p>
          <a:p>
            <a:r>
              <a:rPr lang="en-CA" sz="2000" i="1" dirty="0" err="1" smtClean="0"/>
              <a:t>Obes</a:t>
            </a:r>
            <a:r>
              <a:rPr lang="en-CA" sz="2000" i="1" dirty="0" smtClean="0"/>
              <a:t> Res. </a:t>
            </a:r>
            <a:r>
              <a:rPr lang="en-CA" sz="2000" dirty="0" smtClean="0"/>
              <a:t>2005 Jan;13(1):93-100.</a:t>
            </a:r>
            <a:endParaRPr lang="en-CA" sz="2000" dirty="0"/>
          </a:p>
        </p:txBody>
      </p:sp>
      <p:sp>
        <p:nvSpPr>
          <p:cNvPr id="8" name="TextBox 7"/>
          <p:cNvSpPr txBox="1"/>
          <p:nvPr/>
        </p:nvSpPr>
        <p:spPr>
          <a:xfrm>
            <a:off x="3071802" y="2214554"/>
            <a:ext cx="5357850" cy="707886"/>
          </a:xfrm>
          <a:prstGeom prst="rect">
            <a:avLst/>
          </a:prstGeom>
          <a:noFill/>
        </p:spPr>
        <p:txBody>
          <a:bodyPr wrap="square" rtlCol="0">
            <a:spAutoFit/>
          </a:bodyPr>
          <a:lstStyle/>
          <a:p>
            <a:r>
              <a:rPr lang="en-CA" sz="4000" dirty="0" smtClean="0"/>
              <a:t>Study: Yes, 73% more.</a:t>
            </a:r>
            <a:endParaRPr lang="en-CA" sz="4000" dirty="0"/>
          </a:p>
        </p:txBody>
      </p:sp>
      <p:sp>
        <p:nvSpPr>
          <p:cNvPr id="10" name="TextBox 9"/>
          <p:cNvSpPr txBox="1"/>
          <p:nvPr/>
        </p:nvSpPr>
        <p:spPr>
          <a:xfrm>
            <a:off x="3124147" y="3071810"/>
            <a:ext cx="6019853" cy="1754326"/>
          </a:xfrm>
          <a:prstGeom prst="rect">
            <a:avLst/>
          </a:prstGeom>
          <a:noFill/>
        </p:spPr>
        <p:txBody>
          <a:bodyPr wrap="none" rtlCol="0">
            <a:spAutoFit/>
          </a:bodyPr>
          <a:lstStyle/>
          <a:p>
            <a:r>
              <a:rPr lang="en-CA" sz="3600" dirty="0" smtClean="0"/>
              <a:t>Yet soup eaters did not believe </a:t>
            </a:r>
            <a:br>
              <a:rPr lang="en-CA" sz="3600" dirty="0" smtClean="0"/>
            </a:br>
            <a:r>
              <a:rPr lang="en-CA" sz="3600" dirty="0" smtClean="0"/>
              <a:t>they had consumed more, </a:t>
            </a:r>
            <a:br>
              <a:rPr lang="en-CA" sz="3600" dirty="0" smtClean="0"/>
            </a:br>
            <a:r>
              <a:rPr lang="en-CA" sz="3600" dirty="0" smtClean="0"/>
              <a:t>nor feel more sated.</a:t>
            </a:r>
            <a:endParaRPr lang="en-CA"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676"/>
                                        </p:tgtEl>
                                        <p:attrNameLst>
                                          <p:attrName>style.visibility</p:attrName>
                                        </p:attrNameLst>
                                      </p:cBhvr>
                                      <p:to>
                                        <p:strVal val="visible"/>
                                      </p:to>
                                    </p:set>
                                    <p:anim calcmode="lin" valueType="num">
                                      <p:cBhvr additive="base">
                                        <p:cTn id="11" dur="500" fill="hold"/>
                                        <p:tgtEl>
                                          <p:spTgt spid="28676"/>
                                        </p:tgtEl>
                                        <p:attrNameLst>
                                          <p:attrName>ppt_x</p:attrName>
                                        </p:attrNameLst>
                                      </p:cBhvr>
                                      <p:tavLst>
                                        <p:tav tm="0">
                                          <p:val>
                                            <p:strVal val="0-#ppt_w/2"/>
                                          </p:val>
                                        </p:tav>
                                        <p:tav tm="100000">
                                          <p:val>
                                            <p:strVal val="#ppt_x"/>
                                          </p:val>
                                        </p:tav>
                                      </p:tavLst>
                                    </p:anim>
                                    <p:anim calcmode="lin" valueType="num">
                                      <p:cBhvr additive="base">
                                        <p:cTn id="12"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2132</TotalTime>
  <Words>2264</Words>
  <Application>Microsoft Office PowerPoint</Application>
  <PresentationFormat>On-screen Show (4:3)</PresentationFormat>
  <Paragraphs>224</Paragraphs>
  <Slides>31</Slides>
  <Notes>29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Median</vt:lpstr>
      <vt:lpstr>Clip</vt:lpstr>
      <vt:lpstr>     Focus on Nutrition </vt:lpstr>
      <vt:lpstr>  Focus on Nutrition</vt:lpstr>
      <vt:lpstr>           Focus on Nutrition</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Vesanto</dc:creator>
  <cp:lastModifiedBy>Vesanto</cp:lastModifiedBy>
  <cp:revision>278</cp:revision>
  <dcterms:created xsi:type="dcterms:W3CDTF">2008-03-17T15:58:00Z</dcterms:created>
  <dcterms:modified xsi:type="dcterms:W3CDTF">2011-04-17T23:21:47Z</dcterms:modified>
</cp:coreProperties>
</file>