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3" r:id="rId3"/>
  </p:sldMasterIdLst>
  <p:notesMasterIdLst>
    <p:notesMasterId r:id="rId15"/>
  </p:notesMasterIdLst>
  <p:sldIdLst>
    <p:sldId id="257" r:id="rId4"/>
    <p:sldId id="259" r:id="rId5"/>
    <p:sldId id="270" r:id="rId6"/>
    <p:sldId id="277" r:id="rId7"/>
    <p:sldId id="272" r:id="rId8"/>
    <p:sldId id="271" r:id="rId9"/>
    <p:sldId id="273" r:id="rId10"/>
    <p:sldId id="269" r:id="rId11"/>
    <p:sldId id="274" r:id="rId12"/>
    <p:sldId id="275" r:id="rId13"/>
    <p:sldId id="27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882" y="17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F49AED-2701-4563-8C53-40795C402EBA}" type="datetimeFigureOut">
              <a:rPr lang="en-US" smtClean="0"/>
              <a:t>5/15/2011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2E7E2-C79F-43C9-B2C6-59CA0DFC87FF}" type="slidenum">
              <a:rPr lang="en-US" smtClean="0"/>
              <a:t>‹#›</a:t>
            </a:fld>
            <a:endParaRPr lang="en-US" dirty="0"/>
          </a:p>
        </p:txBody>
      </p:sp>
    </p:spTree>
    <p:extLst>
      <p:ext uri="{BB962C8B-B14F-4D97-AF65-F5344CB8AC3E}">
        <p14:creationId xmlns:p14="http://schemas.microsoft.com/office/powerpoint/2010/main" val="3999676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5/15/2011 8:47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5/15/2011 8:47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5/15/2011 8:47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5/15/2011 8:47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5/15/2011 8:47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5/15/2011 8:47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5/15/2011 8:47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5/15/2011 8:47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5/15/2011 8:47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5/15/2011 8:47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5/15/2011 8:47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Demo, Video etc. &quot;special&quot; slide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wirl.png"/>
          <p:cNvPicPr>
            <a:picLocks noChangeAspect="1"/>
          </p:cNvPicPr>
          <p:nvPr userDrawn="1"/>
        </p:nvPicPr>
        <p:blipFill>
          <a:blip r:embed="rId3"/>
          <a:stretch>
            <a:fillRect/>
          </a:stretch>
        </p:blipFill>
        <p:spPr>
          <a:xfrm>
            <a:off x="0" y="12954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wirl.png"/>
          <p:cNvPicPr>
            <a:picLocks noChangeAspect="1"/>
          </p:cNvPicPr>
          <p:nvPr userDrawn="1"/>
        </p:nvPicPr>
        <p:blipFill>
          <a:blip r:embed="rId3"/>
          <a:stretch>
            <a:fillRect/>
          </a:stretch>
        </p:blipFill>
        <p:spPr>
          <a:xfrm>
            <a:off x="0" y="12954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61"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4"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25.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22.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3.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Culture of Gentleness</a:t>
            </a:r>
            <a:endParaRPr lang="en-US" dirty="0"/>
          </a:p>
        </p:txBody>
      </p:sp>
      <p:sp>
        <p:nvSpPr>
          <p:cNvPr id="3" name="Subtitle 2"/>
          <p:cNvSpPr>
            <a:spLocks noGrp="1"/>
          </p:cNvSpPr>
          <p:nvPr>
            <p:ph type="subTitle" idx="1"/>
          </p:nvPr>
        </p:nvSpPr>
        <p:spPr>
          <a:xfrm>
            <a:off x="730249" y="4344988"/>
            <a:ext cx="7681913" cy="1892324"/>
          </a:xfrm>
        </p:spPr>
        <p:txBody>
          <a:bodyPr>
            <a:normAutofit/>
          </a:bodyPr>
          <a:lstStyle/>
          <a:p>
            <a:r>
              <a:rPr lang="en-US" dirty="0" smtClean="0"/>
              <a:t>Cam Dore</a:t>
            </a:r>
          </a:p>
          <a:p>
            <a:r>
              <a:rPr lang="en-US" dirty="0" smtClean="0"/>
              <a:t>Executive Director</a:t>
            </a:r>
          </a:p>
          <a:p>
            <a:r>
              <a:rPr lang="en-US" dirty="0" smtClean="0"/>
              <a:t>H.O.M.E. Society</a:t>
            </a:r>
          </a:p>
          <a:p>
            <a:r>
              <a:rPr lang="en-CA" sz="2400" dirty="0" smtClean="0"/>
              <a:t>(</a:t>
            </a:r>
            <a:r>
              <a:rPr lang="en-CA" sz="2400" dirty="0"/>
              <a:t>Healthy Opportunities for Meaningful Experience Society)</a:t>
            </a:r>
            <a:endParaRPr lang="en-US" sz="24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0032" y="260648"/>
            <a:ext cx="4104456" cy="2448272"/>
          </a:xfrm>
        </p:spPr>
        <p:txBody>
          <a:bodyPr>
            <a:normAutofit/>
          </a:bodyPr>
          <a:lstStyle/>
          <a:p>
            <a:r>
              <a:rPr lang="en-US" dirty="0" smtClean="0"/>
              <a:t>Economic Impact of a Culture </a:t>
            </a:r>
            <a:br>
              <a:rPr lang="en-US" dirty="0" smtClean="0"/>
            </a:br>
            <a:r>
              <a:rPr lang="en-US" dirty="0" smtClean="0"/>
              <a:t>Gentleness</a:t>
            </a:r>
            <a:endParaRPr lang="en-US" dirty="0">
              <a:solidFill>
                <a:schemeClr val="tx2"/>
              </a:solidFill>
            </a:endParaRPr>
          </a:p>
        </p:txBody>
      </p:sp>
      <p:sp>
        <p:nvSpPr>
          <p:cNvPr id="3" name="Text Placeholder 2"/>
          <p:cNvSpPr>
            <a:spLocks noGrp="1"/>
          </p:cNvSpPr>
          <p:nvPr>
            <p:ph type="body" sz="quarter" idx="10"/>
          </p:nvPr>
        </p:nvSpPr>
        <p:spPr>
          <a:xfrm>
            <a:off x="323528" y="2921287"/>
            <a:ext cx="8382000" cy="3816424"/>
          </a:xfrm>
        </p:spPr>
        <p:txBody>
          <a:bodyPr>
            <a:normAutofit/>
          </a:bodyPr>
          <a:lstStyle/>
          <a:p>
            <a:pPr marL="517525" lvl="1" indent="0">
              <a:buNone/>
            </a:pPr>
            <a:endParaRPr lang="en-US" dirty="0" smtClean="0"/>
          </a:p>
          <a:p>
            <a:pPr lvl="1"/>
            <a:endParaRPr 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60648"/>
            <a:ext cx="4320258" cy="2664296"/>
          </a:xfrm>
          <a:prstGeom prst="rect">
            <a:avLst/>
          </a:prstGeom>
          <a:ln>
            <a:noFill/>
          </a:ln>
          <a:effectLst>
            <a:outerShdw blurRad="292100" dist="139700" dir="2700000" algn="tl" rotWithShape="0">
              <a:srgbClr val="333333">
                <a:alpha val="65000"/>
              </a:srgbClr>
            </a:outerShdw>
          </a:effectLst>
        </p:spPr>
      </p:pic>
      <p:sp>
        <p:nvSpPr>
          <p:cNvPr id="8" name="Text Placeholder 2"/>
          <p:cNvSpPr txBox="1">
            <a:spLocks/>
          </p:cNvSpPr>
          <p:nvPr/>
        </p:nvSpPr>
        <p:spPr>
          <a:xfrm>
            <a:off x="475928" y="3073687"/>
            <a:ext cx="8382000" cy="3816424"/>
          </a:xfrm>
          <a:prstGeom prst="rect">
            <a:avLst/>
          </a:prstGeom>
        </p:spPr>
        <p:txBody>
          <a:bodyPr vert="horz" lIns="0" tIns="0" rIns="0" bIns="0" rtlCol="0">
            <a:normAutofit lnSpcReduction="10000"/>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solidFill>
                  <a:schemeClr val="accent4">
                    <a:lumMod val="60000"/>
                    <a:lumOff val="40000"/>
                  </a:schemeClr>
                </a:solidFill>
              </a:rPr>
              <a:t>Increased Morale</a:t>
            </a:r>
          </a:p>
          <a:p>
            <a:pPr lvl="1"/>
            <a:r>
              <a:rPr lang="en-US" dirty="0" smtClean="0"/>
              <a:t>Sharing the responsibility for any failures</a:t>
            </a:r>
          </a:p>
          <a:p>
            <a:pPr lvl="1"/>
            <a:r>
              <a:rPr lang="en-US" dirty="0" smtClean="0"/>
              <a:t>Learn together from failures and successes</a:t>
            </a:r>
          </a:p>
          <a:p>
            <a:pPr lvl="1"/>
            <a:r>
              <a:rPr lang="en-US" dirty="0" smtClean="0"/>
              <a:t>Kitchen table discussions with everyone present</a:t>
            </a:r>
          </a:p>
          <a:p>
            <a:pPr lvl="1"/>
            <a:r>
              <a:rPr lang="en-US" dirty="0" smtClean="0"/>
              <a:t>Meet with care givers to </a:t>
            </a:r>
            <a:r>
              <a:rPr lang="en-US" dirty="0"/>
              <a:t>problem solve, encourage, and praise</a:t>
            </a:r>
          </a:p>
          <a:p>
            <a:pPr lvl="1"/>
            <a:r>
              <a:rPr lang="en-US" dirty="0" smtClean="0"/>
              <a:t>Encourage </a:t>
            </a:r>
            <a:r>
              <a:rPr lang="en-US" dirty="0"/>
              <a:t>management to lead by example</a:t>
            </a:r>
          </a:p>
          <a:p>
            <a:pPr lvl="1"/>
            <a:r>
              <a:rPr lang="en-US" dirty="0" smtClean="0"/>
              <a:t>Care giver </a:t>
            </a:r>
            <a:r>
              <a:rPr lang="en-US" dirty="0"/>
              <a:t>morale is one of the most important ingredients for a successful living arrangement</a:t>
            </a:r>
          </a:p>
          <a:p>
            <a:pPr lvl="1"/>
            <a:endParaRPr lang="en-US" dirty="0" smtClean="0"/>
          </a:p>
          <a:p>
            <a:pPr lvl="1"/>
            <a:endParaRPr lang="en-US" dirty="0" smtClean="0"/>
          </a:p>
        </p:txBody>
      </p:sp>
    </p:spTree>
    <p:extLst>
      <p:ext uri="{BB962C8B-B14F-4D97-AF65-F5344CB8AC3E}">
        <p14:creationId xmlns:p14="http://schemas.microsoft.com/office/powerpoint/2010/main" val="387752886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0032" y="260648"/>
            <a:ext cx="4104456" cy="2448272"/>
          </a:xfrm>
        </p:spPr>
        <p:txBody>
          <a:bodyPr>
            <a:normAutofit/>
          </a:bodyPr>
          <a:lstStyle/>
          <a:p>
            <a:r>
              <a:rPr lang="en-US" dirty="0" smtClean="0"/>
              <a:t>Economic Impact of a Culture </a:t>
            </a:r>
            <a:br>
              <a:rPr lang="en-US" dirty="0" smtClean="0"/>
            </a:br>
            <a:r>
              <a:rPr lang="en-US" dirty="0" smtClean="0"/>
              <a:t>Gentleness</a:t>
            </a:r>
            <a:endParaRPr lang="en-US" dirty="0">
              <a:solidFill>
                <a:schemeClr val="tx2"/>
              </a:solidFill>
            </a:endParaRPr>
          </a:p>
        </p:txBody>
      </p:sp>
      <p:sp>
        <p:nvSpPr>
          <p:cNvPr id="3" name="Text Placeholder 2"/>
          <p:cNvSpPr>
            <a:spLocks noGrp="1"/>
          </p:cNvSpPr>
          <p:nvPr>
            <p:ph type="body" sz="quarter" idx="10"/>
          </p:nvPr>
        </p:nvSpPr>
        <p:spPr>
          <a:xfrm>
            <a:off x="323528" y="2921287"/>
            <a:ext cx="8382000" cy="3816424"/>
          </a:xfrm>
        </p:spPr>
        <p:txBody>
          <a:bodyPr>
            <a:normAutofit/>
          </a:bodyPr>
          <a:lstStyle/>
          <a:p>
            <a:pPr marL="517525" lvl="1" indent="0">
              <a:buNone/>
            </a:pPr>
            <a:endParaRPr lang="en-US" dirty="0" smtClean="0"/>
          </a:p>
          <a:p>
            <a:pPr lvl="1"/>
            <a:endParaRPr lang="en-US" dirty="0" smtClean="0"/>
          </a:p>
        </p:txBody>
      </p:sp>
      <p:sp>
        <p:nvSpPr>
          <p:cNvPr id="8" name="Text Placeholder 2"/>
          <p:cNvSpPr txBox="1">
            <a:spLocks/>
          </p:cNvSpPr>
          <p:nvPr/>
        </p:nvSpPr>
        <p:spPr>
          <a:xfrm>
            <a:off x="340474" y="3054152"/>
            <a:ext cx="8479998" cy="3816424"/>
          </a:xfrm>
          <a:prstGeom prst="rect">
            <a:avLst/>
          </a:prstGeom>
        </p:spPr>
        <p:txBody>
          <a:bodyPr vert="horz" lIns="0" tIns="0" rIns="0" bIns="0" rtlCol="0">
            <a:normAutofit fontScale="62500" lnSpcReduction="20000"/>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solidFill>
                  <a:schemeClr val="accent4">
                    <a:lumMod val="60000"/>
                    <a:lumOff val="40000"/>
                  </a:schemeClr>
                </a:solidFill>
              </a:rPr>
              <a:t>Increased Community Inclusion - The </a:t>
            </a:r>
            <a:r>
              <a:rPr lang="en-US" dirty="0">
                <a:solidFill>
                  <a:schemeClr val="accent4">
                    <a:lumMod val="60000"/>
                    <a:lumOff val="40000"/>
                  </a:schemeClr>
                </a:solidFill>
              </a:rPr>
              <a:t>administrator’s central role is to enable, facilitate, and nurture this connectedness and interdependence through:</a:t>
            </a:r>
            <a:endParaRPr lang="en-CA" dirty="0">
              <a:solidFill>
                <a:schemeClr val="accent4">
                  <a:lumMod val="60000"/>
                  <a:lumOff val="40000"/>
                </a:schemeClr>
              </a:solidFill>
            </a:endParaRPr>
          </a:p>
          <a:p>
            <a:pPr lvl="0"/>
            <a:r>
              <a:rPr lang="en-US" dirty="0"/>
              <a:t>Defining companionship and community as the central purpose of the agency and community inclusion and self-determination as natural results of this</a:t>
            </a:r>
            <a:endParaRPr lang="en-CA" dirty="0"/>
          </a:p>
          <a:p>
            <a:pPr lvl="0"/>
            <a:r>
              <a:rPr lang="en-US" dirty="0"/>
              <a:t>Reviewing mission statements to include a sense of feeling safe and loved as central to the care giving process and changing policies and procedures to reflect this, including a prohibition against physical management, restraint, and the use of medications to control behaviors</a:t>
            </a:r>
            <a:endParaRPr lang="en-CA" dirty="0"/>
          </a:p>
          <a:p>
            <a:pPr lvl="0"/>
            <a:r>
              <a:rPr lang="en-US" dirty="0" smtClean="0"/>
              <a:t>Reviewing </a:t>
            </a:r>
            <a:r>
              <a:rPr lang="en-US" dirty="0"/>
              <a:t>and changing as much paperwork as possible to enable caregivers and supportive personnel to dedicate themselves to those served rather than to governmental or agency mandates</a:t>
            </a:r>
            <a:endParaRPr lang="en-CA" dirty="0"/>
          </a:p>
          <a:p>
            <a:pPr lvl="0"/>
            <a:r>
              <a:rPr lang="en-US" dirty="0"/>
              <a:t>Creating a language of care giving based on companionship and community rather than the language of paperwork and data gathering</a:t>
            </a:r>
            <a:endParaRPr lang="en-CA" dirty="0"/>
          </a:p>
          <a:p>
            <a:pPr lvl="0"/>
            <a:r>
              <a:rPr lang="en-US" dirty="0" smtClean="0"/>
              <a:t>Evaluating </a:t>
            </a:r>
            <a:r>
              <a:rPr lang="en-US" dirty="0"/>
              <a:t>agency processes and outcomes from the perspective of non-violence, companionship, community-making, and community </a:t>
            </a:r>
            <a:r>
              <a:rPr lang="en-US" dirty="0" smtClean="0"/>
              <a:t>inclusion… </a:t>
            </a:r>
            <a:r>
              <a:rPr lang="en-US" sz="2600" dirty="0" smtClean="0"/>
              <a:t>A Culture of Life – John McGee</a:t>
            </a:r>
            <a:endParaRPr lang="en-CA" sz="2600" dirty="0"/>
          </a:p>
        </p:txBody>
      </p:sp>
      <p:pic>
        <p:nvPicPr>
          <p:cNvPr id="4" name="Picture 3"/>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l="8031" t="19192" r="16211" b="30101"/>
          <a:stretch/>
        </p:blipFill>
        <p:spPr>
          <a:xfrm>
            <a:off x="357777" y="300509"/>
            <a:ext cx="4367308" cy="21923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752886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260648"/>
            <a:ext cx="5631160" cy="1944216"/>
          </a:xfrm>
        </p:spPr>
        <p:txBody>
          <a:bodyPr>
            <a:normAutofit/>
          </a:bodyPr>
          <a:lstStyle/>
          <a:p>
            <a:r>
              <a:rPr lang="en-US" dirty="0" smtClean="0"/>
              <a:t>A Canadian perspective</a:t>
            </a:r>
            <a:br>
              <a:rPr lang="en-US" dirty="0" smtClean="0"/>
            </a:br>
            <a:r>
              <a:rPr lang="en-US" dirty="0" smtClean="0"/>
              <a:t>The HOME Society</a:t>
            </a:r>
            <a:endParaRPr lang="en-US" dirty="0">
              <a:solidFill>
                <a:schemeClr val="tx2"/>
              </a:solidFill>
            </a:endParaRPr>
          </a:p>
        </p:txBody>
      </p:sp>
      <p:sp>
        <p:nvSpPr>
          <p:cNvPr id="3" name="Text Placeholder 2"/>
          <p:cNvSpPr>
            <a:spLocks noGrp="1"/>
          </p:cNvSpPr>
          <p:nvPr>
            <p:ph type="body" sz="quarter" idx="10"/>
          </p:nvPr>
        </p:nvSpPr>
        <p:spPr>
          <a:xfrm>
            <a:off x="381000" y="2420888"/>
            <a:ext cx="8382000" cy="3816424"/>
          </a:xfrm>
        </p:spPr>
        <p:txBody>
          <a:bodyPr>
            <a:normAutofit/>
          </a:bodyPr>
          <a:lstStyle/>
          <a:p>
            <a:pPr marL="0" indent="0">
              <a:buNone/>
            </a:pPr>
            <a:r>
              <a:rPr lang="en-US" dirty="0" smtClean="0">
                <a:solidFill>
                  <a:schemeClr val="accent4">
                    <a:lumMod val="60000"/>
                    <a:lumOff val="40000"/>
                  </a:schemeClr>
                </a:solidFill>
              </a:rPr>
              <a:t>Why a culture of Gentleness is good from an administrator’s view</a:t>
            </a:r>
          </a:p>
          <a:p>
            <a:pPr lvl="1"/>
            <a:r>
              <a:rPr lang="en-US" dirty="0" smtClean="0"/>
              <a:t>Goal of Gentle Teaching is companionship</a:t>
            </a:r>
          </a:p>
          <a:p>
            <a:pPr lvl="1"/>
            <a:r>
              <a:rPr lang="en-US" dirty="0" smtClean="0"/>
              <a:t>Creates an atmosphere of mutual respect and readiness to solve issues together </a:t>
            </a:r>
          </a:p>
          <a:p>
            <a:pPr lvl="1"/>
            <a:r>
              <a:rPr lang="en-US" dirty="0" smtClean="0"/>
              <a:t>Creates a connection to those supported and therefore a willingness to stretch and not give up when things get tough</a:t>
            </a:r>
          </a:p>
          <a:p>
            <a:pPr lvl="1"/>
            <a:endParaRPr lang="en-US" dirty="0" smtClean="0"/>
          </a:p>
          <a:p>
            <a:pPr lvl="1"/>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60648"/>
            <a:ext cx="1942251" cy="176931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0032" y="260648"/>
            <a:ext cx="3254896" cy="1769310"/>
          </a:xfrm>
        </p:spPr>
        <p:txBody>
          <a:bodyPr>
            <a:normAutofit/>
          </a:bodyPr>
          <a:lstStyle/>
          <a:p>
            <a:r>
              <a:rPr lang="en-US" dirty="0" smtClean="0"/>
              <a:t>A </a:t>
            </a:r>
            <a:r>
              <a:rPr lang="en-US" dirty="0"/>
              <a:t>C</a:t>
            </a:r>
            <a:r>
              <a:rPr lang="en-US" dirty="0" smtClean="0"/>
              <a:t>ulture of </a:t>
            </a:r>
            <a:br>
              <a:rPr lang="en-US" dirty="0" smtClean="0"/>
            </a:br>
            <a:r>
              <a:rPr lang="en-US" dirty="0" smtClean="0"/>
              <a:t>Gentleness</a:t>
            </a:r>
            <a:endParaRPr lang="en-US" dirty="0">
              <a:solidFill>
                <a:schemeClr val="tx2"/>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332656"/>
            <a:ext cx="3883942" cy="292494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5976" y="1795128"/>
            <a:ext cx="4572000" cy="34290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815211">
            <a:off x="3538514" y="1830649"/>
            <a:ext cx="2158962" cy="323936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94164">
            <a:off x="5219476" y="4131201"/>
            <a:ext cx="3266021" cy="2185853"/>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22095">
            <a:off x="441208" y="3417316"/>
            <a:ext cx="3249048" cy="2320967"/>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14680" y="4725144"/>
            <a:ext cx="2841563" cy="1894376"/>
          </a:xfrm>
          <a:prstGeom prst="rect">
            <a:avLst/>
          </a:prstGeom>
        </p:spPr>
      </p:pic>
    </p:spTree>
    <p:extLst>
      <p:ext uri="{BB962C8B-B14F-4D97-AF65-F5344CB8AC3E}">
        <p14:creationId xmlns:p14="http://schemas.microsoft.com/office/powerpoint/2010/main" val="247547505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332656"/>
            <a:ext cx="8382000" cy="5904656"/>
          </a:xfrm>
        </p:spPr>
        <p:txBody>
          <a:bodyPr>
            <a:normAutofit/>
          </a:bodyPr>
          <a:lstStyle/>
          <a:p>
            <a:pPr marL="0" indent="0">
              <a:buNone/>
            </a:pPr>
            <a:r>
              <a:rPr lang="en-US" dirty="0" smtClean="0">
                <a:solidFill>
                  <a:schemeClr val="accent4">
                    <a:lumMod val="60000"/>
                    <a:lumOff val="40000"/>
                  </a:schemeClr>
                </a:solidFill>
              </a:rPr>
              <a:t>Why a Culture of Gentleness is good from an administrator’s view (continued)</a:t>
            </a:r>
          </a:p>
          <a:p>
            <a:pPr lvl="1"/>
            <a:r>
              <a:rPr lang="en-US" dirty="0" smtClean="0"/>
              <a:t>Focus is on a Culture of Life</a:t>
            </a:r>
          </a:p>
          <a:p>
            <a:pPr lvl="1"/>
            <a:r>
              <a:rPr lang="en-CA" dirty="0" smtClean="0"/>
              <a:t>The central purpose of our presence in the lives</a:t>
            </a:r>
            <a:br>
              <a:rPr lang="en-CA" dirty="0" smtClean="0"/>
            </a:br>
            <a:r>
              <a:rPr lang="en-CA" dirty="0" smtClean="0"/>
              <a:t>of others is to teach, nurture and sustain the experience of connectedness, companionship and community</a:t>
            </a:r>
          </a:p>
          <a:p>
            <a:pPr lvl="1"/>
            <a:r>
              <a:rPr lang="en-CA" dirty="0" smtClean="0"/>
              <a:t>Gentle Teaching and the focus on a Culture of Life works for those supported, care givers, managers and our families</a:t>
            </a:r>
          </a:p>
          <a:p>
            <a:pPr lvl="1"/>
            <a:endParaRPr lang="en-CA"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33205"/>
          <a:stretch/>
        </p:blipFill>
        <p:spPr>
          <a:xfrm>
            <a:off x="4788024" y="4581128"/>
            <a:ext cx="4062984" cy="20623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9319958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0072" y="260648"/>
            <a:ext cx="3096344" cy="1769310"/>
          </a:xfrm>
        </p:spPr>
        <p:txBody>
          <a:bodyPr>
            <a:normAutofit fontScale="90000"/>
          </a:bodyPr>
          <a:lstStyle/>
          <a:p>
            <a:r>
              <a:rPr lang="en-US" dirty="0" smtClean="0"/>
              <a:t>Integrating a Culture of </a:t>
            </a:r>
            <a:br>
              <a:rPr lang="en-US" dirty="0" smtClean="0"/>
            </a:br>
            <a:r>
              <a:rPr lang="en-US" dirty="0" smtClean="0"/>
              <a:t>Gentleness</a:t>
            </a:r>
            <a:endParaRPr lang="en-US" dirty="0">
              <a:solidFill>
                <a:schemeClr val="tx2"/>
              </a:solidFill>
            </a:endParaRPr>
          </a:p>
        </p:txBody>
      </p:sp>
      <p:sp>
        <p:nvSpPr>
          <p:cNvPr id="3" name="Text Placeholder 2"/>
          <p:cNvSpPr>
            <a:spLocks noGrp="1"/>
          </p:cNvSpPr>
          <p:nvPr>
            <p:ph type="body" sz="quarter" idx="10"/>
          </p:nvPr>
        </p:nvSpPr>
        <p:spPr>
          <a:xfrm>
            <a:off x="323528" y="2921287"/>
            <a:ext cx="8382000" cy="3816424"/>
          </a:xfrm>
        </p:spPr>
        <p:txBody>
          <a:bodyPr>
            <a:normAutofit lnSpcReduction="10000"/>
          </a:bodyPr>
          <a:lstStyle/>
          <a:p>
            <a:pPr marL="0" indent="0">
              <a:buNone/>
            </a:pPr>
            <a:r>
              <a:rPr lang="en-US" dirty="0" smtClean="0">
                <a:solidFill>
                  <a:schemeClr val="accent4">
                    <a:lumMod val="60000"/>
                    <a:lumOff val="40000"/>
                  </a:schemeClr>
                </a:solidFill>
              </a:rPr>
              <a:t>Unconditional love as the central care giving and cultural phenomenon requires:</a:t>
            </a:r>
          </a:p>
          <a:p>
            <a:pPr lvl="1"/>
            <a:r>
              <a:rPr lang="en-CA" dirty="0"/>
              <a:t>Movement away from individualism and toward companionship and </a:t>
            </a:r>
            <a:r>
              <a:rPr lang="en-CA" dirty="0" smtClean="0"/>
              <a:t>community;</a:t>
            </a:r>
          </a:p>
          <a:p>
            <a:pPr lvl="1"/>
            <a:r>
              <a:rPr lang="en-CA" dirty="0"/>
              <a:t>Movement away from independence and toward </a:t>
            </a:r>
            <a:r>
              <a:rPr lang="en-CA" dirty="0" smtClean="0"/>
              <a:t>interdependence;</a:t>
            </a:r>
          </a:p>
          <a:p>
            <a:pPr lvl="1"/>
            <a:r>
              <a:rPr lang="en-CA" dirty="0"/>
              <a:t>A focus on inner healing rather than </a:t>
            </a:r>
            <a:r>
              <a:rPr lang="en-CA" dirty="0" smtClean="0"/>
              <a:t>behavioural change</a:t>
            </a:r>
          </a:p>
          <a:p>
            <a:pPr lvl="1"/>
            <a:r>
              <a:rPr lang="en-CA" dirty="0"/>
              <a:t>A focus on the total acceptance of each person</a:t>
            </a:r>
            <a:endParaRPr lang="en-US" dirty="0" smtClean="0"/>
          </a:p>
          <a:p>
            <a:pPr lvl="1"/>
            <a:endParaRPr lang="en-US" dirty="0" smtClean="0"/>
          </a:p>
          <a:p>
            <a:pPr lvl="1"/>
            <a:endParaRPr lang="en-US" dirty="0" smtClean="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1667" t="24242" r="11212" b="24040"/>
          <a:stretch/>
        </p:blipFill>
        <p:spPr>
          <a:xfrm>
            <a:off x="251520" y="260648"/>
            <a:ext cx="4535016" cy="26206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2453381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5976" y="230188"/>
            <a:ext cx="4407024" cy="1254596"/>
          </a:xfrm>
        </p:spPr>
        <p:txBody>
          <a:bodyPr>
            <a:normAutofit fontScale="90000"/>
          </a:bodyPr>
          <a:lstStyle/>
          <a:p>
            <a:r>
              <a:rPr lang="en-US" dirty="0" smtClean="0"/>
              <a:t>Integrating a Culture of Gentleness into an Agency</a:t>
            </a:r>
            <a:endParaRPr lang="en-US" dirty="0">
              <a:solidFill>
                <a:schemeClr val="tx2"/>
              </a:solidFill>
            </a:endParaRPr>
          </a:p>
        </p:txBody>
      </p:sp>
      <p:sp>
        <p:nvSpPr>
          <p:cNvPr id="12" name="Content Placeholder 11"/>
          <p:cNvSpPr>
            <a:spLocks noGrp="1"/>
          </p:cNvSpPr>
          <p:nvPr>
            <p:ph sz="half" idx="2"/>
          </p:nvPr>
        </p:nvSpPr>
        <p:spPr>
          <a:xfrm>
            <a:off x="1259632" y="3861048"/>
            <a:ext cx="3407296" cy="1486561"/>
          </a:xfrm>
        </p:spPr>
        <p:txBody>
          <a:bodyPr/>
          <a:lstStyle/>
          <a:p>
            <a:r>
              <a:rPr lang="en-CA" dirty="0" smtClean="0"/>
              <a:t>Justice based:</a:t>
            </a:r>
          </a:p>
          <a:p>
            <a:r>
              <a:rPr lang="en-CA" dirty="0" smtClean="0"/>
              <a:t>Non Violent:</a:t>
            </a:r>
          </a:p>
          <a:p>
            <a:r>
              <a:rPr lang="en-CA" dirty="0" smtClean="0"/>
              <a:t>Liberation Based:</a:t>
            </a:r>
          </a:p>
          <a:p>
            <a:r>
              <a:rPr lang="en-CA" dirty="0" smtClean="0"/>
              <a:t>Freedom from harm:</a:t>
            </a:r>
            <a:endParaRPr lang="en-CA" dirty="0"/>
          </a:p>
        </p:txBody>
      </p:sp>
      <p:sp>
        <p:nvSpPr>
          <p:cNvPr id="14" name="Content Placeholder 13"/>
          <p:cNvSpPr>
            <a:spLocks noGrp="1"/>
          </p:cNvSpPr>
          <p:nvPr>
            <p:ph sz="quarter" idx="4"/>
          </p:nvPr>
        </p:nvSpPr>
        <p:spPr>
          <a:xfrm>
            <a:off x="1259632" y="5345832"/>
            <a:ext cx="3702076" cy="1512168"/>
          </a:xfrm>
        </p:spPr>
        <p:txBody>
          <a:bodyPr/>
          <a:lstStyle/>
          <a:p>
            <a:r>
              <a:rPr lang="en-CA" dirty="0" smtClean="0"/>
              <a:t>Freedom from restraints and seclusion:</a:t>
            </a:r>
            <a:endParaRPr lang="en-CA" dirty="0"/>
          </a:p>
          <a:p>
            <a:r>
              <a:rPr lang="en-CA" dirty="0" smtClean="0"/>
              <a:t>Freedom of movement:</a:t>
            </a:r>
          </a:p>
          <a:p>
            <a:r>
              <a:rPr lang="en-CA" dirty="0" smtClean="0"/>
              <a:t>Freedom from punishment</a:t>
            </a:r>
          </a:p>
          <a:p>
            <a:endParaRPr lang="en-CA" dirty="0"/>
          </a:p>
        </p:txBody>
      </p:sp>
      <p:sp>
        <p:nvSpPr>
          <p:cNvPr id="10" name="Text Placeholder 2"/>
          <p:cNvSpPr txBox="1">
            <a:spLocks/>
          </p:cNvSpPr>
          <p:nvPr/>
        </p:nvSpPr>
        <p:spPr>
          <a:xfrm>
            <a:off x="-108520" y="3397641"/>
            <a:ext cx="5042160" cy="3343727"/>
          </a:xfrm>
          <a:prstGeom prst="rect">
            <a:avLst/>
          </a:prstGeom>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7525" lvl="1" indent="0">
              <a:buNone/>
            </a:pPr>
            <a:r>
              <a:rPr lang="en-US" dirty="0" smtClean="0"/>
              <a:t>Begin with Human Rights</a:t>
            </a:r>
          </a:p>
          <a:p>
            <a:pPr marL="517525" lvl="1" indent="0">
              <a:buNone/>
            </a:pPr>
            <a:endParaRPr lang="en-US" dirty="0"/>
          </a:p>
          <a:p>
            <a:pPr lvl="1"/>
            <a:endParaRPr lang="en-US" dirty="0" smtClean="0"/>
          </a:p>
          <a:p>
            <a:pPr lvl="1"/>
            <a:endParaRPr lang="en-US" dirty="0"/>
          </a:p>
          <a:p>
            <a:pPr marL="517525" lvl="1" indent="0">
              <a:buNone/>
            </a:pPr>
            <a:r>
              <a:rPr lang="en-US" dirty="0" smtClean="0"/>
              <a:t/>
            </a:r>
            <a:br>
              <a:rPr lang="en-US" dirty="0" smtClean="0"/>
            </a:br>
            <a:endParaRPr lang="en-US" dirty="0" smtClean="0"/>
          </a:p>
          <a:p>
            <a:pPr marL="517525" lvl="1" indent="0">
              <a:buNone/>
            </a:pPr>
            <a:endParaRPr lang="en-US" dirty="0" smtClean="0"/>
          </a:p>
          <a:p>
            <a:pPr lvl="1"/>
            <a:endParaRPr lang="en-US" dirty="0"/>
          </a:p>
          <a:p>
            <a:pPr lvl="1"/>
            <a:endParaRPr lang="en-US" dirty="0" smtClean="0"/>
          </a:p>
          <a:p>
            <a:pPr lvl="1"/>
            <a:endParaRPr lang="en-US" dirty="0"/>
          </a:p>
          <a:p>
            <a:pPr lvl="1"/>
            <a:endParaRPr lang="en-US" dirty="0" smtClean="0"/>
          </a:p>
        </p:txBody>
      </p:sp>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t="-1" b="1497"/>
          <a:stretch/>
        </p:blipFill>
        <p:spPr>
          <a:xfrm>
            <a:off x="251521" y="260649"/>
            <a:ext cx="3672407" cy="2952328"/>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33640" y="3573016"/>
            <a:ext cx="3920305" cy="29523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2492269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1754" t="8204" r="23346"/>
          <a:stretch/>
        </p:blipFill>
        <p:spPr>
          <a:xfrm>
            <a:off x="179512" y="188640"/>
            <a:ext cx="2826327" cy="3378309"/>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23501" t="1641" r="3230" b="-1641"/>
          <a:stretch/>
        </p:blipFill>
        <p:spPr>
          <a:xfrm rot="1256499">
            <a:off x="2497195" y="1080643"/>
            <a:ext cx="3336102" cy="3429000"/>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r="24694"/>
          <a:stretch/>
        </p:blipFill>
        <p:spPr>
          <a:xfrm rot="20154531">
            <a:off x="637497" y="3383129"/>
            <a:ext cx="2853741" cy="2852936"/>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4326" r="18181"/>
          <a:stretch/>
        </p:blipFill>
        <p:spPr>
          <a:xfrm rot="1868260">
            <a:off x="5162581" y="3147011"/>
            <a:ext cx="3284201" cy="2826059"/>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5868144" y="188640"/>
            <a:ext cx="2534816" cy="1944216"/>
          </a:xfrm>
        </p:spPr>
        <p:txBody>
          <a:bodyPr>
            <a:normAutofit fontScale="90000"/>
          </a:bodyPr>
          <a:lstStyle/>
          <a:p>
            <a:r>
              <a:rPr lang="en-US" dirty="0" smtClean="0"/>
              <a:t>A </a:t>
            </a:r>
            <a:r>
              <a:rPr lang="en-US" dirty="0"/>
              <a:t>C</a:t>
            </a:r>
            <a:r>
              <a:rPr lang="en-US" dirty="0" smtClean="0"/>
              <a:t>ulture of </a:t>
            </a:r>
            <a:br>
              <a:rPr lang="en-US" dirty="0" smtClean="0"/>
            </a:br>
            <a:r>
              <a:rPr lang="en-US" dirty="0" smtClean="0"/>
              <a:t>Gentleness</a:t>
            </a:r>
            <a:endParaRPr lang="en-US" dirty="0">
              <a:solidFill>
                <a:schemeClr val="tx2"/>
              </a:solidFill>
            </a:endParaRPr>
          </a:p>
        </p:txBody>
      </p:sp>
      <p:pic>
        <p:nvPicPr>
          <p:cNvPr id="14" name="Picture 13"/>
          <p:cNvPicPr>
            <a:picLocks noChangeAspect="1"/>
          </p:cNvPicPr>
          <p:nvPr/>
        </p:nvPicPr>
        <p:blipFill rotWithShape="1">
          <a:blip r:embed="rId7" cstate="print">
            <a:extLst>
              <a:ext uri="{28A0092B-C50C-407E-A947-70E740481C1C}">
                <a14:useLocalDpi xmlns:a14="http://schemas.microsoft.com/office/drawing/2010/main" val="0"/>
              </a:ext>
            </a:extLst>
          </a:blip>
          <a:srcRect l="26274" t="24848" r="24906" b="31313"/>
          <a:stretch/>
        </p:blipFill>
        <p:spPr>
          <a:xfrm>
            <a:off x="3222639" y="4775092"/>
            <a:ext cx="2838937" cy="19191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873680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0032" y="260648"/>
            <a:ext cx="4104456" cy="2448272"/>
          </a:xfrm>
        </p:spPr>
        <p:txBody>
          <a:bodyPr>
            <a:normAutofit/>
          </a:bodyPr>
          <a:lstStyle/>
          <a:p>
            <a:r>
              <a:rPr lang="en-US" dirty="0" smtClean="0"/>
              <a:t>Economic Impact of a Culture </a:t>
            </a:r>
            <a:br>
              <a:rPr lang="en-US" dirty="0" smtClean="0"/>
            </a:br>
            <a:r>
              <a:rPr lang="en-US" dirty="0" smtClean="0"/>
              <a:t>Gentleness</a:t>
            </a:r>
            <a:endParaRPr lang="en-US" dirty="0">
              <a:solidFill>
                <a:schemeClr val="tx2"/>
              </a:solidFill>
            </a:endParaRPr>
          </a:p>
        </p:txBody>
      </p:sp>
      <p:sp>
        <p:nvSpPr>
          <p:cNvPr id="3" name="Text Placeholder 2"/>
          <p:cNvSpPr>
            <a:spLocks noGrp="1"/>
          </p:cNvSpPr>
          <p:nvPr>
            <p:ph type="body" sz="quarter" idx="10"/>
          </p:nvPr>
        </p:nvSpPr>
        <p:spPr>
          <a:xfrm>
            <a:off x="323528" y="2921287"/>
            <a:ext cx="8382000" cy="3816424"/>
          </a:xfrm>
        </p:spPr>
        <p:txBody>
          <a:bodyPr>
            <a:normAutofit/>
          </a:bodyPr>
          <a:lstStyle/>
          <a:p>
            <a:pPr marL="517525" lvl="1" indent="0">
              <a:buNone/>
            </a:pPr>
            <a:endParaRPr lang="en-US" dirty="0" smtClean="0"/>
          </a:p>
          <a:p>
            <a:pPr lvl="1"/>
            <a:endParaRPr lang="en-US" dirty="0" smtClean="0"/>
          </a:p>
        </p:txBody>
      </p:sp>
      <p:sp>
        <p:nvSpPr>
          <p:cNvPr id="8" name="Text Placeholder 2"/>
          <p:cNvSpPr txBox="1">
            <a:spLocks/>
          </p:cNvSpPr>
          <p:nvPr/>
        </p:nvSpPr>
        <p:spPr>
          <a:xfrm>
            <a:off x="475928" y="3283527"/>
            <a:ext cx="8382000" cy="3606584"/>
          </a:xfrm>
          <a:prstGeom prst="rect">
            <a:avLst/>
          </a:prstGeom>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solidFill>
                  <a:schemeClr val="accent4">
                    <a:lumMod val="60000"/>
                    <a:lumOff val="40000"/>
                  </a:schemeClr>
                </a:solidFill>
              </a:rPr>
              <a:t>Decreased staff turnover</a:t>
            </a:r>
          </a:p>
          <a:p>
            <a:pPr lvl="1"/>
            <a:r>
              <a:rPr lang="en-US" dirty="0" smtClean="0"/>
              <a:t>When care givers feel safe and loved they recruit others rather than leave</a:t>
            </a:r>
          </a:p>
          <a:p>
            <a:pPr lvl="1"/>
            <a:r>
              <a:rPr lang="en-US" dirty="0" smtClean="0"/>
              <a:t>Despite a unionized setting it has been over 4 years since the last grievance</a:t>
            </a:r>
          </a:p>
          <a:p>
            <a:pPr lvl="1"/>
            <a:r>
              <a:rPr lang="en-US" dirty="0" smtClean="0"/>
              <a:t>Open door policy means care givers can drop by or email and get a resolution of issues</a:t>
            </a:r>
          </a:p>
          <a:p>
            <a:pPr lvl="1"/>
            <a:endParaRPr lang="en-US" dirty="0" smtClean="0"/>
          </a:p>
          <a:p>
            <a:pPr lvl="1"/>
            <a:endParaRPr lang="en-US" dirty="0" smtClean="0"/>
          </a:p>
        </p:txBody>
      </p:sp>
      <p:pic>
        <p:nvPicPr>
          <p:cNvPr id="9" name="Picture 8"/>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04900" y="291689"/>
            <a:ext cx="3763044" cy="28338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890177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4104456" cy="2448272"/>
          </a:xfrm>
        </p:spPr>
        <p:txBody>
          <a:bodyPr>
            <a:normAutofit/>
          </a:bodyPr>
          <a:lstStyle/>
          <a:p>
            <a:r>
              <a:rPr lang="en-US" dirty="0" smtClean="0"/>
              <a:t>Economic Impact of a Culture </a:t>
            </a:r>
            <a:br>
              <a:rPr lang="en-US" dirty="0" smtClean="0"/>
            </a:br>
            <a:r>
              <a:rPr lang="en-US" dirty="0" smtClean="0"/>
              <a:t>Gentleness</a:t>
            </a:r>
            <a:endParaRPr lang="en-US" dirty="0">
              <a:solidFill>
                <a:schemeClr val="tx2"/>
              </a:solidFill>
            </a:endParaRPr>
          </a:p>
        </p:txBody>
      </p:sp>
      <p:sp>
        <p:nvSpPr>
          <p:cNvPr id="3" name="Text Placeholder 2"/>
          <p:cNvSpPr>
            <a:spLocks noGrp="1"/>
          </p:cNvSpPr>
          <p:nvPr>
            <p:ph type="body" sz="quarter" idx="10"/>
          </p:nvPr>
        </p:nvSpPr>
        <p:spPr>
          <a:xfrm>
            <a:off x="323528" y="3073687"/>
            <a:ext cx="8382000" cy="3664024"/>
          </a:xfrm>
        </p:spPr>
        <p:txBody>
          <a:bodyPr>
            <a:normAutofit/>
          </a:bodyPr>
          <a:lstStyle/>
          <a:p>
            <a:pPr marL="517525" lvl="1" indent="0">
              <a:buNone/>
            </a:pPr>
            <a:endParaRPr lang="en-US" dirty="0" smtClean="0"/>
          </a:p>
          <a:p>
            <a:pPr lvl="1"/>
            <a:endParaRPr lang="en-US" dirty="0" smtClean="0"/>
          </a:p>
        </p:txBody>
      </p:sp>
      <p:sp>
        <p:nvSpPr>
          <p:cNvPr id="8" name="Text Placeholder 2"/>
          <p:cNvSpPr txBox="1">
            <a:spLocks/>
          </p:cNvSpPr>
          <p:nvPr/>
        </p:nvSpPr>
        <p:spPr>
          <a:xfrm>
            <a:off x="323528" y="2544489"/>
            <a:ext cx="5256584" cy="4357454"/>
          </a:xfrm>
          <a:prstGeom prst="rect">
            <a:avLst/>
          </a:prstGeom>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solidFill>
                  <a:schemeClr val="accent4">
                    <a:lumMod val="60000"/>
                    <a:lumOff val="40000"/>
                  </a:schemeClr>
                </a:solidFill>
              </a:rPr>
              <a:t>Decreased insurance liability</a:t>
            </a:r>
          </a:p>
          <a:p>
            <a:pPr lvl="1"/>
            <a:r>
              <a:rPr lang="en-US" dirty="0" smtClean="0"/>
              <a:t>No liability claims in 16 years</a:t>
            </a:r>
          </a:p>
          <a:p>
            <a:pPr lvl="1"/>
            <a:r>
              <a:rPr lang="en-US" dirty="0" smtClean="0"/>
              <a:t>Very little damage to homes</a:t>
            </a:r>
          </a:p>
          <a:p>
            <a:pPr lvl="1"/>
            <a:r>
              <a:rPr lang="en-US" dirty="0" smtClean="0"/>
              <a:t>Fleet vehicle insurance </a:t>
            </a:r>
            <a:r>
              <a:rPr lang="en-US" smtClean="0"/>
              <a:t>has 54</a:t>
            </a:r>
            <a:r>
              <a:rPr lang="en-US" dirty="0" smtClean="0"/>
              <a:t>% discount</a:t>
            </a:r>
          </a:p>
          <a:p>
            <a:pPr lvl="1"/>
            <a:r>
              <a:rPr lang="en-US" dirty="0" smtClean="0"/>
              <a:t>WCB (Work related compensation) is stable and dropping</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8104" y="401006"/>
            <a:ext cx="3263704" cy="48193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752886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Green_Swirls_Template_Segoe">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A463396-7DAC-4B7F-8764-DBF66DCA06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1_Green_Swirls_Template_Segoe</Template>
  <TotalTime>1565</TotalTime>
  <Words>1631</Words>
  <Application>Microsoft Office PowerPoint</Application>
  <PresentationFormat>On-screen Show (4:3)</PresentationFormat>
  <Paragraphs>108</Paragraphs>
  <Slides>11</Slides>
  <Notes>11</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1_Green_Swirls_Template_Segoe</vt:lpstr>
      <vt:lpstr>White with Courier font for code slides</vt:lpstr>
      <vt:lpstr>A Culture of Gentleness</vt:lpstr>
      <vt:lpstr>A Canadian perspective The HOME Society</vt:lpstr>
      <vt:lpstr>A Culture of  Gentleness</vt:lpstr>
      <vt:lpstr>PowerPoint Presentation</vt:lpstr>
      <vt:lpstr>Integrating a Culture of  Gentleness</vt:lpstr>
      <vt:lpstr>Integrating a Culture of Gentleness into an Agency</vt:lpstr>
      <vt:lpstr>A Culture of  Gentleness</vt:lpstr>
      <vt:lpstr>Economic Impact of a Culture  Gentleness</vt:lpstr>
      <vt:lpstr>Economic Impact of a Culture  Gentleness</vt:lpstr>
      <vt:lpstr>Economic Impact of a Culture  Gentleness</vt:lpstr>
      <vt:lpstr>Economic Impact of a Culture  Gentleness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Cam</dc:creator>
  <cp:lastModifiedBy>Vesanto</cp:lastModifiedBy>
  <cp:revision>31</cp:revision>
  <dcterms:created xsi:type="dcterms:W3CDTF">2011-05-08T23:25:29Z</dcterms:created>
  <dcterms:modified xsi:type="dcterms:W3CDTF">2011-05-15T15:51:12Z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TC102867429990</vt:lpwstr>
  </property>
</Properties>
</file>